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sldIdLst>
    <p:sldId id="256" r:id="rId2"/>
    <p:sldId id="257" r:id="rId3"/>
    <p:sldId id="258" r:id="rId4"/>
    <p:sldId id="259" r:id="rId5"/>
    <p:sldId id="260" r:id="rId6"/>
    <p:sldId id="262" r:id="rId7"/>
    <p:sldId id="266" r:id="rId8"/>
    <p:sldId id="277" r:id="rId9"/>
    <p:sldId id="278" r:id="rId10"/>
    <p:sldId id="261" r:id="rId11"/>
    <p:sldId id="264" r:id="rId12"/>
    <p:sldId id="265" r:id="rId13"/>
    <p:sldId id="276" r:id="rId14"/>
    <p:sldId id="273" r:id="rId15"/>
    <p:sldId id="281" r:id="rId16"/>
    <p:sldId id="284" r:id="rId17"/>
    <p:sldId id="285" r:id="rId18"/>
    <p:sldId id="286" r:id="rId19"/>
    <p:sldId id="263" r:id="rId20"/>
    <p:sldId id="279" r:id="rId21"/>
    <p:sldId id="280" r:id="rId22"/>
    <p:sldId id="287" r:id="rId23"/>
    <p:sldId id="269" r:id="rId24"/>
    <p:sldId id="268" r:id="rId25"/>
    <p:sldId id="271" r:id="rId26"/>
    <p:sldId id="275" r:id="rId27"/>
    <p:sldId id="282" r:id="rId28"/>
    <p:sldId id="272" r:id="rId29"/>
    <p:sldId id="283" r:id="rId30"/>
    <p:sldId id="26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77"/>
    <p:restoredTop sz="94762"/>
  </p:normalViewPr>
  <p:slideViewPr>
    <p:cSldViewPr snapToGrid="0">
      <p:cViewPr varScale="1">
        <p:scale>
          <a:sx n="78" d="100"/>
          <a:sy n="78" d="100"/>
        </p:scale>
        <p:origin x="80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7854B6-8BCA-4036-8FE3-A0725C5C264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569CB2C-D65E-449D-AAA3-0C83AF895486}">
      <dgm:prSet/>
      <dgm:spPr/>
      <dgm:t>
        <a:bodyPr/>
        <a:lstStyle/>
        <a:p>
          <a:r>
            <a:rPr lang="en-US" baseline="0"/>
            <a:t>KNN Model</a:t>
          </a:r>
          <a:endParaRPr lang="en-US"/>
        </a:p>
      </dgm:t>
    </dgm:pt>
    <dgm:pt modelId="{24959C8F-59CF-466D-93AB-5B6668E52A09}" type="parTrans" cxnId="{22AC982D-1C0C-4ABB-9528-6E219D3A7F4A}">
      <dgm:prSet/>
      <dgm:spPr/>
      <dgm:t>
        <a:bodyPr/>
        <a:lstStyle/>
        <a:p>
          <a:endParaRPr lang="en-US"/>
        </a:p>
      </dgm:t>
    </dgm:pt>
    <dgm:pt modelId="{81131048-50BA-4326-8D46-01B744DE4F74}" type="sibTrans" cxnId="{22AC982D-1C0C-4ABB-9528-6E219D3A7F4A}">
      <dgm:prSet/>
      <dgm:spPr/>
      <dgm:t>
        <a:bodyPr/>
        <a:lstStyle/>
        <a:p>
          <a:endParaRPr lang="en-US"/>
        </a:p>
      </dgm:t>
    </dgm:pt>
    <dgm:pt modelId="{245EADDF-4E9A-4A13-B493-F247CB89B035}">
      <dgm:prSet/>
      <dgm:spPr/>
      <dgm:t>
        <a:bodyPr/>
        <a:lstStyle/>
        <a:p>
          <a:r>
            <a:rPr lang="en-US" baseline="0"/>
            <a:t>Neural</a:t>
          </a:r>
          <a:endParaRPr lang="en-US"/>
        </a:p>
      </dgm:t>
    </dgm:pt>
    <dgm:pt modelId="{7D2141A3-AA35-4957-A13E-482BD01D5909}" type="parTrans" cxnId="{17D11935-32EB-4FF1-8F39-EFEB41514C5B}">
      <dgm:prSet/>
      <dgm:spPr/>
      <dgm:t>
        <a:bodyPr/>
        <a:lstStyle/>
        <a:p>
          <a:endParaRPr lang="en-US"/>
        </a:p>
      </dgm:t>
    </dgm:pt>
    <dgm:pt modelId="{8C1B240D-BA13-4414-AF36-6C9FDEA9C8CD}" type="sibTrans" cxnId="{17D11935-32EB-4FF1-8F39-EFEB41514C5B}">
      <dgm:prSet/>
      <dgm:spPr/>
      <dgm:t>
        <a:bodyPr/>
        <a:lstStyle/>
        <a:p>
          <a:endParaRPr lang="en-US"/>
        </a:p>
      </dgm:t>
    </dgm:pt>
    <dgm:pt modelId="{A9434C72-811A-4B41-98E6-065B70FDE509}">
      <dgm:prSet/>
      <dgm:spPr/>
      <dgm:t>
        <a:bodyPr/>
        <a:lstStyle/>
        <a:p>
          <a:r>
            <a:rPr lang="en-US" baseline="0"/>
            <a:t>Naïve</a:t>
          </a:r>
          <a:endParaRPr lang="en-US"/>
        </a:p>
      </dgm:t>
    </dgm:pt>
    <dgm:pt modelId="{F3A9742D-F430-4617-BC15-05ED9209E86A}" type="parTrans" cxnId="{366A3561-335E-40A2-9AB0-C760C8C29221}">
      <dgm:prSet/>
      <dgm:spPr/>
      <dgm:t>
        <a:bodyPr/>
        <a:lstStyle/>
        <a:p>
          <a:endParaRPr lang="en-US"/>
        </a:p>
      </dgm:t>
    </dgm:pt>
    <dgm:pt modelId="{C5FF07FE-5586-49D2-8F60-D9B33F55B5FB}" type="sibTrans" cxnId="{366A3561-335E-40A2-9AB0-C760C8C29221}">
      <dgm:prSet/>
      <dgm:spPr/>
      <dgm:t>
        <a:bodyPr/>
        <a:lstStyle/>
        <a:p>
          <a:endParaRPr lang="en-US"/>
        </a:p>
      </dgm:t>
    </dgm:pt>
    <dgm:pt modelId="{218C8F37-5EF8-4CF5-829A-4B64DB59B0B2}">
      <dgm:prSet/>
      <dgm:spPr/>
      <dgm:t>
        <a:bodyPr/>
        <a:lstStyle/>
        <a:p>
          <a:r>
            <a:rPr lang="en-US" baseline="0"/>
            <a:t>Decision Tree</a:t>
          </a:r>
          <a:endParaRPr lang="en-US"/>
        </a:p>
      </dgm:t>
    </dgm:pt>
    <dgm:pt modelId="{003357AD-95B6-4410-8345-F4C1FFC54139}" type="parTrans" cxnId="{BBA5012D-9110-41BA-8B73-D90DE94DBB18}">
      <dgm:prSet/>
      <dgm:spPr/>
      <dgm:t>
        <a:bodyPr/>
        <a:lstStyle/>
        <a:p>
          <a:endParaRPr lang="en-US"/>
        </a:p>
      </dgm:t>
    </dgm:pt>
    <dgm:pt modelId="{FA545338-7AE0-423A-9F12-9629218FCF5C}" type="sibTrans" cxnId="{BBA5012D-9110-41BA-8B73-D90DE94DBB18}">
      <dgm:prSet/>
      <dgm:spPr/>
      <dgm:t>
        <a:bodyPr/>
        <a:lstStyle/>
        <a:p>
          <a:endParaRPr lang="en-US"/>
        </a:p>
      </dgm:t>
    </dgm:pt>
    <dgm:pt modelId="{BFAC3B6A-ECC3-4518-882E-6B1CFE63E24E}">
      <dgm:prSet/>
      <dgm:spPr/>
      <dgm:t>
        <a:bodyPr/>
        <a:lstStyle/>
        <a:p>
          <a:r>
            <a:rPr lang="en-US" baseline="0"/>
            <a:t>Discriminant </a:t>
          </a:r>
          <a:endParaRPr lang="en-US"/>
        </a:p>
      </dgm:t>
    </dgm:pt>
    <dgm:pt modelId="{B18BB761-AF18-4E32-B6CF-8F9ED4EB0431}" type="parTrans" cxnId="{5FE27FFA-4A59-4EF3-A759-69A3F5692DEE}">
      <dgm:prSet/>
      <dgm:spPr/>
      <dgm:t>
        <a:bodyPr/>
        <a:lstStyle/>
        <a:p>
          <a:endParaRPr lang="en-US"/>
        </a:p>
      </dgm:t>
    </dgm:pt>
    <dgm:pt modelId="{D7C59745-554B-453D-BA50-DCBE8E79980F}" type="sibTrans" cxnId="{5FE27FFA-4A59-4EF3-A759-69A3F5692DEE}">
      <dgm:prSet/>
      <dgm:spPr/>
      <dgm:t>
        <a:bodyPr/>
        <a:lstStyle/>
        <a:p>
          <a:endParaRPr lang="en-US"/>
        </a:p>
      </dgm:t>
    </dgm:pt>
    <dgm:pt modelId="{D1BBAB4F-2807-4607-B555-BCBB70CB7B68}">
      <dgm:prSet/>
      <dgm:spPr/>
      <dgm:t>
        <a:bodyPr/>
        <a:lstStyle/>
        <a:p>
          <a:r>
            <a:rPr lang="en-US" baseline="0"/>
            <a:t>Logistic Regression </a:t>
          </a:r>
          <a:endParaRPr lang="en-US"/>
        </a:p>
      </dgm:t>
    </dgm:pt>
    <dgm:pt modelId="{6D934798-67AD-4072-A968-F63CD3BD119F}" type="parTrans" cxnId="{515CC773-83A2-4FEB-A07F-BE4BF93076CD}">
      <dgm:prSet/>
      <dgm:spPr/>
      <dgm:t>
        <a:bodyPr/>
        <a:lstStyle/>
        <a:p>
          <a:endParaRPr lang="en-US"/>
        </a:p>
      </dgm:t>
    </dgm:pt>
    <dgm:pt modelId="{5EE52117-315B-4D01-AC0F-CB0BA5E3F4B6}" type="sibTrans" cxnId="{515CC773-83A2-4FEB-A07F-BE4BF93076CD}">
      <dgm:prSet/>
      <dgm:spPr/>
      <dgm:t>
        <a:bodyPr/>
        <a:lstStyle/>
        <a:p>
          <a:endParaRPr lang="en-US"/>
        </a:p>
      </dgm:t>
    </dgm:pt>
    <dgm:pt modelId="{9861144D-358F-4837-86A1-32E902E51713}">
      <dgm:prSet/>
      <dgm:spPr/>
      <dgm:t>
        <a:bodyPr/>
        <a:lstStyle/>
        <a:p>
          <a:r>
            <a:rPr lang="en-US" baseline="0"/>
            <a:t>Boosted Tree</a:t>
          </a:r>
          <a:endParaRPr lang="en-US"/>
        </a:p>
      </dgm:t>
    </dgm:pt>
    <dgm:pt modelId="{0C2EF8DC-206D-4A7D-BC20-A124EDD5D431}" type="parTrans" cxnId="{6756E0E3-6EB0-4EB8-AA0F-1DB2625D8A58}">
      <dgm:prSet/>
      <dgm:spPr/>
      <dgm:t>
        <a:bodyPr/>
        <a:lstStyle/>
        <a:p>
          <a:endParaRPr lang="en-US"/>
        </a:p>
      </dgm:t>
    </dgm:pt>
    <dgm:pt modelId="{427516D5-A255-487F-993A-9D07A73D63E2}" type="sibTrans" cxnId="{6756E0E3-6EB0-4EB8-AA0F-1DB2625D8A58}">
      <dgm:prSet/>
      <dgm:spPr/>
      <dgm:t>
        <a:bodyPr/>
        <a:lstStyle/>
        <a:p>
          <a:endParaRPr lang="en-US"/>
        </a:p>
      </dgm:t>
    </dgm:pt>
    <dgm:pt modelId="{37CA8E6B-3E8C-4ABC-BE18-E2E5FF968978}">
      <dgm:prSet/>
      <dgm:spPr/>
      <dgm:t>
        <a:bodyPr/>
        <a:lstStyle/>
        <a:p>
          <a:r>
            <a:rPr lang="en-US" baseline="0"/>
            <a:t>Boot Strap</a:t>
          </a:r>
          <a:endParaRPr lang="en-US"/>
        </a:p>
      </dgm:t>
    </dgm:pt>
    <dgm:pt modelId="{E4BDFA91-19BC-4AB2-B72B-4A4085583BAB}" type="parTrans" cxnId="{3FF78B6E-9239-4149-BF52-B8138611AFF8}">
      <dgm:prSet/>
      <dgm:spPr/>
      <dgm:t>
        <a:bodyPr/>
        <a:lstStyle/>
        <a:p>
          <a:endParaRPr lang="en-US"/>
        </a:p>
      </dgm:t>
    </dgm:pt>
    <dgm:pt modelId="{06E99AF0-A3F5-4AC7-853F-E0E480452B2C}" type="sibTrans" cxnId="{3FF78B6E-9239-4149-BF52-B8138611AFF8}">
      <dgm:prSet/>
      <dgm:spPr/>
      <dgm:t>
        <a:bodyPr/>
        <a:lstStyle/>
        <a:p>
          <a:endParaRPr lang="en-US"/>
        </a:p>
      </dgm:t>
    </dgm:pt>
    <dgm:pt modelId="{BF5D9C0F-D4E5-4916-B7C2-1F4DC59CD7F9}" type="pres">
      <dgm:prSet presAssocID="{E07854B6-8BCA-4036-8FE3-A0725C5C2641}" presName="linear" presStyleCnt="0">
        <dgm:presLayoutVars>
          <dgm:animLvl val="lvl"/>
          <dgm:resizeHandles val="exact"/>
        </dgm:presLayoutVars>
      </dgm:prSet>
      <dgm:spPr/>
    </dgm:pt>
    <dgm:pt modelId="{C535EEA0-7F06-40D0-BF69-5CED610A94AB}" type="pres">
      <dgm:prSet presAssocID="{2569CB2C-D65E-449D-AAA3-0C83AF895486}" presName="parentText" presStyleLbl="node1" presStyleIdx="0" presStyleCnt="8">
        <dgm:presLayoutVars>
          <dgm:chMax val="0"/>
          <dgm:bulletEnabled val="1"/>
        </dgm:presLayoutVars>
      </dgm:prSet>
      <dgm:spPr/>
    </dgm:pt>
    <dgm:pt modelId="{898BC8A7-DBAE-473C-A3ED-4419FECDE370}" type="pres">
      <dgm:prSet presAssocID="{81131048-50BA-4326-8D46-01B744DE4F74}" presName="spacer" presStyleCnt="0"/>
      <dgm:spPr/>
    </dgm:pt>
    <dgm:pt modelId="{4693E2EF-89BD-4C46-8B5B-C4503FDDABC0}" type="pres">
      <dgm:prSet presAssocID="{245EADDF-4E9A-4A13-B493-F247CB89B035}" presName="parentText" presStyleLbl="node1" presStyleIdx="1" presStyleCnt="8">
        <dgm:presLayoutVars>
          <dgm:chMax val="0"/>
          <dgm:bulletEnabled val="1"/>
        </dgm:presLayoutVars>
      </dgm:prSet>
      <dgm:spPr/>
    </dgm:pt>
    <dgm:pt modelId="{CF8C0621-7D29-4E7F-B42B-29192DA491E4}" type="pres">
      <dgm:prSet presAssocID="{8C1B240D-BA13-4414-AF36-6C9FDEA9C8CD}" presName="spacer" presStyleCnt="0"/>
      <dgm:spPr/>
    </dgm:pt>
    <dgm:pt modelId="{7B49FA79-3E79-4153-9F5F-2D1EE703122E}" type="pres">
      <dgm:prSet presAssocID="{A9434C72-811A-4B41-98E6-065B70FDE509}" presName="parentText" presStyleLbl="node1" presStyleIdx="2" presStyleCnt="8">
        <dgm:presLayoutVars>
          <dgm:chMax val="0"/>
          <dgm:bulletEnabled val="1"/>
        </dgm:presLayoutVars>
      </dgm:prSet>
      <dgm:spPr/>
    </dgm:pt>
    <dgm:pt modelId="{05954D4D-7B36-479B-A54B-AD9D4A0F62B4}" type="pres">
      <dgm:prSet presAssocID="{C5FF07FE-5586-49D2-8F60-D9B33F55B5FB}" presName="spacer" presStyleCnt="0"/>
      <dgm:spPr/>
    </dgm:pt>
    <dgm:pt modelId="{623A5F7E-2DCE-4440-ABF1-30A94FCC3529}" type="pres">
      <dgm:prSet presAssocID="{218C8F37-5EF8-4CF5-829A-4B64DB59B0B2}" presName="parentText" presStyleLbl="node1" presStyleIdx="3" presStyleCnt="8">
        <dgm:presLayoutVars>
          <dgm:chMax val="0"/>
          <dgm:bulletEnabled val="1"/>
        </dgm:presLayoutVars>
      </dgm:prSet>
      <dgm:spPr/>
    </dgm:pt>
    <dgm:pt modelId="{47FB4EC1-2252-46E9-AE1D-9043D435BA19}" type="pres">
      <dgm:prSet presAssocID="{FA545338-7AE0-423A-9F12-9629218FCF5C}" presName="spacer" presStyleCnt="0"/>
      <dgm:spPr/>
    </dgm:pt>
    <dgm:pt modelId="{C6D733F6-1737-472A-8DE1-E2B4663A42CA}" type="pres">
      <dgm:prSet presAssocID="{BFAC3B6A-ECC3-4518-882E-6B1CFE63E24E}" presName="parentText" presStyleLbl="node1" presStyleIdx="4" presStyleCnt="8">
        <dgm:presLayoutVars>
          <dgm:chMax val="0"/>
          <dgm:bulletEnabled val="1"/>
        </dgm:presLayoutVars>
      </dgm:prSet>
      <dgm:spPr/>
    </dgm:pt>
    <dgm:pt modelId="{C55DE250-A45F-4CF4-A46D-657F7B8CD0EA}" type="pres">
      <dgm:prSet presAssocID="{D7C59745-554B-453D-BA50-DCBE8E79980F}" presName="spacer" presStyleCnt="0"/>
      <dgm:spPr/>
    </dgm:pt>
    <dgm:pt modelId="{AE4CFD23-59B3-4467-872E-8245B439CF18}" type="pres">
      <dgm:prSet presAssocID="{D1BBAB4F-2807-4607-B555-BCBB70CB7B68}" presName="parentText" presStyleLbl="node1" presStyleIdx="5" presStyleCnt="8">
        <dgm:presLayoutVars>
          <dgm:chMax val="0"/>
          <dgm:bulletEnabled val="1"/>
        </dgm:presLayoutVars>
      </dgm:prSet>
      <dgm:spPr/>
    </dgm:pt>
    <dgm:pt modelId="{748766F2-46D4-43BA-894B-CCCE3CC91A70}" type="pres">
      <dgm:prSet presAssocID="{5EE52117-315B-4D01-AC0F-CB0BA5E3F4B6}" presName="spacer" presStyleCnt="0"/>
      <dgm:spPr/>
    </dgm:pt>
    <dgm:pt modelId="{A6264352-D35A-4111-99BB-6726DCF35718}" type="pres">
      <dgm:prSet presAssocID="{9861144D-358F-4837-86A1-32E902E51713}" presName="parentText" presStyleLbl="node1" presStyleIdx="6" presStyleCnt="8">
        <dgm:presLayoutVars>
          <dgm:chMax val="0"/>
          <dgm:bulletEnabled val="1"/>
        </dgm:presLayoutVars>
      </dgm:prSet>
      <dgm:spPr/>
    </dgm:pt>
    <dgm:pt modelId="{429034B5-4B94-4AAE-B550-678A702B3624}" type="pres">
      <dgm:prSet presAssocID="{427516D5-A255-487F-993A-9D07A73D63E2}" presName="spacer" presStyleCnt="0"/>
      <dgm:spPr/>
    </dgm:pt>
    <dgm:pt modelId="{B3BE1DEB-D5D7-4AAA-A095-8352FB1DE4FC}" type="pres">
      <dgm:prSet presAssocID="{37CA8E6B-3E8C-4ABC-BE18-E2E5FF968978}" presName="parentText" presStyleLbl="node1" presStyleIdx="7" presStyleCnt="8">
        <dgm:presLayoutVars>
          <dgm:chMax val="0"/>
          <dgm:bulletEnabled val="1"/>
        </dgm:presLayoutVars>
      </dgm:prSet>
      <dgm:spPr/>
    </dgm:pt>
  </dgm:ptLst>
  <dgm:cxnLst>
    <dgm:cxn modelId="{C4ECE91C-0991-4BF7-9063-FFBE73C4DB6F}" type="presOf" srcId="{245EADDF-4E9A-4A13-B493-F247CB89B035}" destId="{4693E2EF-89BD-4C46-8B5B-C4503FDDABC0}" srcOrd="0" destOrd="0" presId="urn:microsoft.com/office/officeart/2005/8/layout/vList2"/>
    <dgm:cxn modelId="{7A6E6127-A900-440F-A049-206FAAC2F9E6}" type="presOf" srcId="{37CA8E6B-3E8C-4ABC-BE18-E2E5FF968978}" destId="{B3BE1DEB-D5D7-4AAA-A095-8352FB1DE4FC}" srcOrd="0" destOrd="0" presId="urn:microsoft.com/office/officeart/2005/8/layout/vList2"/>
    <dgm:cxn modelId="{BBA5012D-9110-41BA-8B73-D90DE94DBB18}" srcId="{E07854B6-8BCA-4036-8FE3-A0725C5C2641}" destId="{218C8F37-5EF8-4CF5-829A-4B64DB59B0B2}" srcOrd="3" destOrd="0" parTransId="{003357AD-95B6-4410-8345-F4C1FFC54139}" sibTransId="{FA545338-7AE0-423A-9F12-9629218FCF5C}"/>
    <dgm:cxn modelId="{22AC982D-1C0C-4ABB-9528-6E219D3A7F4A}" srcId="{E07854B6-8BCA-4036-8FE3-A0725C5C2641}" destId="{2569CB2C-D65E-449D-AAA3-0C83AF895486}" srcOrd="0" destOrd="0" parTransId="{24959C8F-59CF-466D-93AB-5B6668E52A09}" sibTransId="{81131048-50BA-4326-8D46-01B744DE4F74}"/>
    <dgm:cxn modelId="{17D11935-32EB-4FF1-8F39-EFEB41514C5B}" srcId="{E07854B6-8BCA-4036-8FE3-A0725C5C2641}" destId="{245EADDF-4E9A-4A13-B493-F247CB89B035}" srcOrd="1" destOrd="0" parTransId="{7D2141A3-AA35-4957-A13E-482BD01D5909}" sibTransId="{8C1B240D-BA13-4414-AF36-6C9FDEA9C8CD}"/>
    <dgm:cxn modelId="{6268CC5E-D0B0-4B7B-9DDE-16CCDB497653}" type="presOf" srcId="{218C8F37-5EF8-4CF5-829A-4B64DB59B0B2}" destId="{623A5F7E-2DCE-4440-ABF1-30A94FCC3529}" srcOrd="0" destOrd="0" presId="urn:microsoft.com/office/officeart/2005/8/layout/vList2"/>
    <dgm:cxn modelId="{366A3561-335E-40A2-9AB0-C760C8C29221}" srcId="{E07854B6-8BCA-4036-8FE3-A0725C5C2641}" destId="{A9434C72-811A-4B41-98E6-065B70FDE509}" srcOrd="2" destOrd="0" parTransId="{F3A9742D-F430-4617-BC15-05ED9209E86A}" sibTransId="{C5FF07FE-5586-49D2-8F60-D9B33F55B5FB}"/>
    <dgm:cxn modelId="{EAB40042-EF47-49BA-AB40-4E8102EBD72B}" type="presOf" srcId="{BFAC3B6A-ECC3-4518-882E-6B1CFE63E24E}" destId="{C6D733F6-1737-472A-8DE1-E2B4663A42CA}" srcOrd="0" destOrd="0" presId="urn:microsoft.com/office/officeart/2005/8/layout/vList2"/>
    <dgm:cxn modelId="{D5130B46-C415-498A-A3AE-EAC1C61B14CF}" type="presOf" srcId="{D1BBAB4F-2807-4607-B555-BCBB70CB7B68}" destId="{AE4CFD23-59B3-4467-872E-8245B439CF18}" srcOrd="0" destOrd="0" presId="urn:microsoft.com/office/officeart/2005/8/layout/vList2"/>
    <dgm:cxn modelId="{C3539A6A-4E78-4E9B-A51A-BC1DE12680A1}" type="presOf" srcId="{E07854B6-8BCA-4036-8FE3-A0725C5C2641}" destId="{BF5D9C0F-D4E5-4916-B7C2-1F4DC59CD7F9}" srcOrd="0" destOrd="0" presId="urn:microsoft.com/office/officeart/2005/8/layout/vList2"/>
    <dgm:cxn modelId="{7DBB7D6D-761E-4D2F-9302-28F5A70DA23C}" type="presOf" srcId="{9861144D-358F-4837-86A1-32E902E51713}" destId="{A6264352-D35A-4111-99BB-6726DCF35718}" srcOrd="0" destOrd="0" presId="urn:microsoft.com/office/officeart/2005/8/layout/vList2"/>
    <dgm:cxn modelId="{3FF78B6E-9239-4149-BF52-B8138611AFF8}" srcId="{E07854B6-8BCA-4036-8FE3-A0725C5C2641}" destId="{37CA8E6B-3E8C-4ABC-BE18-E2E5FF968978}" srcOrd="7" destOrd="0" parTransId="{E4BDFA91-19BC-4AB2-B72B-4A4085583BAB}" sibTransId="{06E99AF0-A3F5-4AC7-853F-E0E480452B2C}"/>
    <dgm:cxn modelId="{D1A0E74F-6E77-47AD-BF33-30E08C945710}" type="presOf" srcId="{2569CB2C-D65E-449D-AAA3-0C83AF895486}" destId="{C535EEA0-7F06-40D0-BF69-5CED610A94AB}" srcOrd="0" destOrd="0" presId="urn:microsoft.com/office/officeart/2005/8/layout/vList2"/>
    <dgm:cxn modelId="{515CC773-83A2-4FEB-A07F-BE4BF93076CD}" srcId="{E07854B6-8BCA-4036-8FE3-A0725C5C2641}" destId="{D1BBAB4F-2807-4607-B555-BCBB70CB7B68}" srcOrd="5" destOrd="0" parTransId="{6D934798-67AD-4072-A968-F63CD3BD119F}" sibTransId="{5EE52117-315B-4D01-AC0F-CB0BA5E3F4B6}"/>
    <dgm:cxn modelId="{6756E0E3-6EB0-4EB8-AA0F-1DB2625D8A58}" srcId="{E07854B6-8BCA-4036-8FE3-A0725C5C2641}" destId="{9861144D-358F-4837-86A1-32E902E51713}" srcOrd="6" destOrd="0" parTransId="{0C2EF8DC-206D-4A7D-BC20-A124EDD5D431}" sibTransId="{427516D5-A255-487F-993A-9D07A73D63E2}"/>
    <dgm:cxn modelId="{5FE27FFA-4A59-4EF3-A759-69A3F5692DEE}" srcId="{E07854B6-8BCA-4036-8FE3-A0725C5C2641}" destId="{BFAC3B6A-ECC3-4518-882E-6B1CFE63E24E}" srcOrd="4" destOrd="0" parTransId="{B18BB761-AF18-4E32-B6CF-8F9ED4EB0431}" sibTransId="{D7C59745-554B-453D-BA50-DCBE8E79980F}"/>
    <dgm:cxn modelId="{74717CFD-2B2E-4DC5-9EFA-D1C34351A321}" type="presOf" srcId="{A9434C72-811A-4B41-98E6-065B70FDE509}" destId="{7B49FA79-3E79-4153-9F5F-2D1EE703122E}" srcOrd="0" destOrd="0" presId="urn:microsoft.com/office/officeart/2005/8/layout/vList2"/>
    <dgm:cxn modelId="{A2A7E3F6-314C-4C6C-8C2D-F172613EE225}" type="presParOf" srcId="{BF5D9C0F-D4E5-4916-B7C2-1F4DC59CD7F9}" destId="{C535EEA0-7F06-40D0-BF69-5CED610A94AB}" srcOrd="0" destOrd="0" presId="urn:microsoft.com/office/officeart/2005/8/layout/vList2"/>
    <dgm:cxn modelId="{503A582C-BB3A-4BDE-8CCC-4B4014C61016}" type="presParOf" srcId="{BF5D9C0F-D4E5-4916-B7C2-1F4DC59CD7F9}" destId="{898BC8A7-DBAE-473C-A3ED-4419FECDE370}" srcOrd="1" destOrd="0" presId="urn:microsoft.com/office/officeart/2005/8/layout/vList2"/>
    <dgm:cxn modelId="{9489DE00-5983-430C-A8DB-F60E7E42A145}" type="presParOf" srcId="{BF5D9C0F-D4E5-4916-B7C2-1F4DC59CD7F9}" destId="{4693E2EF-89BD-4C46-8B5B-C4503FDDABC0}" srcOrd="2" destOrd="0" presId="urn:microsoft.com/office/officeart/2005/8/layout/vList2"/>
    <dgm:cxn modelId="{AF5D86B7-B062-4D62-8947-D4C788D53B82}" type="presParOf" srcId="{BF5D9C0F-D4E5-4916-B7C2-1F4DC59CD7F9}" destId="{CF8C0621-7D29-4E7F-B42B-29192DA491E4}" srcOrd="3" destOrd="0" presId="urn:microsoft.com/office/officeart/2005/8/layout/vList2"/>
    <dgm:cxn modelId="{46B0B19B-321D-48F8-986E-A8E2EB795227}" type="presParOf" srcId="{BF5D9C0F-D4E5-4916-B7C2-1F4DC59CD7F9}" destId="{7B49FA79-3E79-4153-9F5F-2D1EE703122E}" srcOrd="4" destOrd="0" presId="urn:microsoft.com/office/officeart/2005/8/layout/vList2"/>
    <dgm:cxn modelId="{8A8E995B-2724-464B-9353-066C8883099C}" type="presParOf" srcId="{BF5D9C0F-D4E5-4916-B7C2-1F4DC59CD7F9}" destId="{05954D4D-7B36-479B-A54B-AD9D4A0F62B4}" srcOrd="5" destOrd="0" presId="urn:microsoft.com/office/officeart/2005/8/layout/vList2"/>
    <dgm:cxn modelId="{A588302A-6E43-47AA-8963-81742F672933}" type="presParOf" srcId="{BF5D9C0F-D4E5-4916-B7C2-1F4DC59CD7F9}" destId="{623A5F7E-2DCE-4440-ABF1-30A94FCC3529}" srcOrd="6" destOrd="0" presId="urn:microsoft.com/office/officeart/2005/8/layout/vList2"/>
    <dgm:cxn modelId="{18197E5C-2CA3-465A-9A5A-C1CF5AF571C4}" type="presParOf" srcId="{BF5D9C0F-D4E5-4916-B7C2-1F4DC59CD7F9}" destId="{47FB4EC1-2252-46E9-AE1D-9043D435BA19}" srcOrd="7" destOrd="0" presId="urn:microsoft.com/office/officeart/2005/8/layout/vList2"/>
    <dgm:cxn modelId="{8A02CA87-EEA4-423D-BC31-EAD3961EA3CE}" type="presParOf" srcId="{BF5D9C0F-D4E5-4916-B7C2-1F4DC59CD7F9}" destId="{C6D733F6-1737-472A-8DE1-E2B4663A42CA}" srcOrd="8" destOrd="0" presId="urn:microsoft.com/office/officeart/2005/8/layout/vList2"/>
    <dgm:cxn modelId="{2FCC30BE-1822-48AB-AA25-32C95621CD0B}" type="presParOf" srcId="{BF5D9C0F-D4E5-4916-B7C2-1F4DC59CD7F9}" destId="{C55DE250-A45F-4CF4-A46D-657F7B8CD0EA}" srcOrd="9" destOrd="0" presId="urn:microsoft.com/office/officeart/2005/8/layout/vList2"/>
    <dgm:cxn modelId="{7A9A1F55-08B5-412F-8C9F-2C68D675C23D}" type="presParOf" srcId="{BF5D9C0F-D4E5-4916-B7C2-1F4DC59CD7F9}" destId="{AE4CFD23-59B3-4467-872E-8245B439CF18}" srcOrd="10" destOrd="0" presId="urn:microsoft.com/office/officeart/2005/8/layout/vList2"/>
    <dgm:cxn modelId="{48AB7C89-D17F-4D86-B98F-CDE59B89E003}" type="presParOf" srcId="{BF5D9C0F-D4E5-4916-B7C2-1F4DC59CD7F9}" destId="{748766F2-46D4-43BA-894B-CCCE3CC91A70}" srcOrd="11" destOrd="0" presId="urn:microsoft.com/office/officeart/2005/8/layout/vList2"/>
    <dgm:cxn modelId="{F7813DB7-DF52-42B5-B4BB-F13FEC68F39B}" type="presParOf" srcId="{BF5D9C0F-D4E5-4916-B7C2-1F4DC59CD7F9}" destId="{A6264352-D35A-4111-99BB-6726DCF35718}" srcOrd="12" destOrd="0" presId="urn:microsoft.com/office/officeart/2005/8/layout/vList2"/>
    <dgm:cxn modelId="{AB358D63-3B63-4C87-8E0E-E1EF617ED220}" type="presParOf" srcId="{BF5D9C0F-D4E5-4916-B7C2-1F4DC59CD7F9}" destId="{429034B5-4B94-4AAE-B550-678A702B3624}" srcOrd="13" destOrd="0" presId="urn:microsoft.com/office/officeart/2005/8/layout/vList2"/>
    <dgm:cxn modelId="{07F4F21E-F0EE-4C63-9CAB-D4615CFF04DD}" type="presParOf" srcId="{BF5D9C0F-D4E5-4916-B7C2-1F4DC59CD7F9}" destId="{B3BE1DEB-D5D7-4AAA-A095-8352FB1DE4FC}"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9DBC14-0F63-409B-80E3-91DD9E99913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78201AF-0D9C-450D-8A1F-ACDB9E167CBB}">
      <dgm:prSet/>
      <dgm:spPr/>
      <dgm:t>
        <a:bodyPr/>
        <a:lstStyle/>
        <a:p>
          <a:pPr>
            <a:lnSpc>
              <a:spcPct val="100000"/>
            </a:lnSpc>
          </a:pPr>
          <a:r>
            <a:rPr lang="en-US"/>
            <a:t>To minimize the chances of CHGOFF status focus on:</a:t>
          </a:r>
        </a:p>
      </dgm:t>
    </dgm:pt>
    <dgm:pt modelId="{D8FE3F30-992B-40FB-84BC-7D9316927562}" type="parTrans" cxnId="{C0D974FD-D2C9-4E43-97EF-1040568AD9DC}">
      <dgm:prSet/>
      <dgm:spPr/>
      <dgm:t>
        <a:bodyPr/>
        <a:lstStyle/>
        <a:p>
          <a:endParaRPr lang="en-US"/>
        </a:p>
      </dgm:t>
    </dgm:pt>
    <dgm:pt modelId="{51476020-5A5D-4472-8DC6-6C2327CFF61B}" type="sibTrans" cxnId="{C0D974FD-D2C9-4E43-97EF-1040568AD9DC}">
      <dgm:prSet/>
      <dgm:spPr/>
      <dgm:t>
        <a:bodyPr/>
        <a:lstStyle/>
        <a:p>
          <a:endParaRPr lang="en-US"/>
        </a:p>
      </dgm:t>
    </dgm:pt>
    <dgm:pt modelId="{4DB8BC48-782E-43B3-BC6A-7DAC684B62EC}">
      <dgm:prSet/>
      <dgm:spPr/>
      <dgm:t>
        <a:bodyPr/>
        <a:lstStyle/>
        <a:p>
          <a:pPr rtl="0">
            <a:lnSpc>
              <a:spcPct val="100000"/>
            </a:lnSpc>
          </a:pPr>
          <a:r>
            <a:rPr lang="en-US"/>
            <a:t>Loan Term</a:t>
          </a:r>
          <a:r>
            <a:rPr lang="en-US">
              <a:latin typeface="Century Schoolbook" panose="02040604050505020304"/>
            </a:rPr>
            <a:t>  </a:t>
          </a:r>
          <a:br>
            <a:rPr lang="en-US">
              <a:latin typeface="Century Schoolbook" panose="02040604050505020304"/>
            </a:rPr>
          </a:br>
          <a:r>
            <a:rPr lang="en-US"/>
            <a:t>(prefer </a:t>
          </a:r>
          <a:r>
            <a:rPr lang="en-US">
              <a:latin typeface="Century Schoolbook" panose="02040604050505020304"/>
            </a:rPr>
            <a:t>&gt;=</a:t>
          </a:r>
          <a:r>
            <a:rPr lang="en-US"/>
            <a:t> 60months)</a:t>
          </a:r>
          <a:endParaRPr lang="en-US">
            <a:latin typeface="Century Schoolbook" panose="02040604050505020304"/>
          </a:endParaRPr>
        </a:p>
      </dgm:t>
    </dgm:pt>
    <dgm:pt modelId="{667C2A04-1BD3-412E-B15A-61D713470F91}" type="parTrans" cxnId="{B8DD8470-D976-4050-8BB1-061A5D83D5C1}">
      <dgm:prSet/>
      <dgm:spPr/>
      <dgm:t>
        <a:bodyPr/>
        <a:lstStyle/>
        <a:p>
          <a:endParaRPr lang="en-US"/>
        </a:p>
      </dgm:t>
    </dgm:pt>
    <dgm:pt modelId="{BEC23256-5022-4DB9-A4B7-96A2220CA5CC}" type="sibTrans" cxnId="{B8DD8470-D976-4050-8BB1-061A5D83D5C1}">
      <dgm:prSet/>
      <dgm:spPr/>
      <dgm:t>
        <a:bodyPr/>
        <a:lstStyle/>
        <a:p>
          <a:endParaRPr lang="en-US"/>
        </a:p>
      </dgm:t>
    </dgm:pt>
    <dgm:pt modelId="{F7CE556E-7A2B-460D-99E6-6FE90F585DE0}">
      <dgm:prSet/>
      <dgm:spPr/>
      <dgm:t>
        <a:bodyPr/>
        <a:lstStyle/>
        <a:p>
          <a:pPr rtl="0">
            <a:lnSpc>
              <a:spcPct val="100000"/>
            </a:lnSpc>
          </a:pPr>
          <a:r>
            <a:rPr lang="en-US"/>
            <a:t>Banks </a:t>
          </a:r>
          <a:br>
            <a:rPr lang="en-US">
              <a:latin typeface="Century Schoolbook" panose="02040604050505020304"/>
            </a:rPr>
          </a:br>
          <a:r>
            <a:rPr lang="en-US"/>
            <a:t>(List of banks with</a:t>
          </a:r>
          <a:r>
            <a:rPr lang="en-US">
              <a:latin typeface="Century Schoolbook" panose="02040604050505020304"/>
            </a:rPr>
            <a:t> less</a:t>
          </a:r>
          <a:r>
            <a:rPr lang="en-US"/>
            <a:t> CHGOFFs)</a:t>
          </a:r>
        </a:p>
      </dgm:t>
    </dgm:pt>
    <dgm:pt modelId="{18DF8668-4BD3-4249-8094-732434B13525}" type="parTrans" cxnId="{D76B7FFB-3AB9-4FC1-9AFC-E6EA27ECD3EC}">
      <dgm:prSet/>
      <dgm:spPr/>
      <dgm:t>
        <a:bodyPr/>
        <a:lstStyle/>
        <a:p>
          <a:endParaRPr lang="en-US"/>
        </a:p>
      </dgm:t>
    </dgm:pt>
    <dgm:pt modelId="{5B4E63C4-2155-4CE9-91A3-82BD3A02B03B}" type="sibTrans" cxnId="{D76B7FFB-3AB9-4FC1-9AFC-E6EA27ECD3EC}">
      <dgm:prSet/>
      <dgm:spPr/>
      <dgm:t>
        <a:bodyPr/>
        <a:lstStyle/>
        <a:p>
          <a:endParaRPr lang="en-US"/>
        </a:p>
      </dgm:t>
    </dgm:pt>
    <dgm:pt modelId="{C136FD4D-F284-43B6-8771-C73F61708593}" type="pres">
      <dgm:prSet presAssocID="{669DBC14-0F63-409B-80E3-91DD9E99913B}" presName="root" presStyleCnt="0">
        <dgm:presLayoutVars>
          <dgm:dir/>
          <dgm:resizeHandles val="exact"/>
        </dgm:presLayoutVars>
      </dgm:prSet>
      <dgm:spPr/>
    </dgm:pt>
    <dgm:pt modelId="{E2091EB1-35FF-455E-9B74-D0F0878BC109}" type="pres">
      <dgm:prSet presAssocID="{D78201AF-0D9C-450D-8A1F-ACDB9E167CBB}" presName="compNode" presStyleCnt="0"/>
      <dgm:spPr/>
    </dgm:pt>
    <dgm:pt modelId="{D542795D-5A02-4B0A-8561-64EA3C8EBED7}" type="pres">
      <dgm:prSet presAssocID="{D78201AF-0D9C-450D-8A1F-ACDB9E167CBB}" presName="bgRect" presStyleLbl="bgShp" presStyleIdx="0" presStyleCnt="3"/>
      <dgm:spPr/>
    </dgm:pt>
    <dgm:pt modelId="{4B97A21C-A940-4395-A8CC-82D355145F4A}" type="pres">
      <dgm:prSet presAssocID="{D78201AF-0D9C-450D-8A1F-ACDB9E167C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0540BC4-AF7F-4D5A-8504-6FBDB7ABD151}" type="pres">
      <dgm:prSet presAssocID="{D78201AF-0D9C-450D-8A1F-ACDB9E167CBB}" presName="spaceRect" presStyleCnt="0"/>
      <dgm:spPr/>
    </dgm:pt>
    <dgm:pt modelId="{4430078B-AEEC-46C3-A8F6-5FCEC5E51EFB}" type="pres">
      <dgm:prSet presAssocID="{D78201AF-0D9C-450D-8A1F-ACDB9E167CBB}" presName="parTx" presStyleLbl="revTx" presStyleIdx="0" presStyleCnt="3">
        <dgm:presLayoutVars>
          <dgm:chMax val="0"/>
          <dgm:chPref val="0"/>
        </dgm:presLayoutVars>
      </dgm:prSet>
      <dgm:spPr/>
    </dgm:pt>
    <dgm:pt modelId="{66C72A22-70DB-4559-B988-C9CBDD6E1C2D}" type="pres">
      <dgm:prSet presAssocID="{51476020-5A5D-4472-8DC6-6C2327CFF61B}" presName="sibTrans" presStyleCnt="0"/>
      <dgm:spPr/>
    </dgm:pt>
    <dgm:pt modelId="{B0CE99E1-A6C2-4B76-A490-BEFC224B1092}" type="pres">
      <dgm:prSet presAssocID="{4DB8BC48-782E-43B3-BC6A-7DAC684B62EC}" presName="compNode" presStyleCnt="0"/>
      <dgm:spPr/>
    </dgm:pt>
    <dgm:pt modelId="{E41A5360-9F40-452A-A827-3E315E60CE56}" type="pres">
      <dgm:prSet presAssocID="{4DB8BC48-782E-43B3-BC6A-7DAC684B62EC}" presName="bgRect" presStyleLbl="bgShp" presStyleIdx="1" presStyleCnt="3"/>
      <dgm:spPr/>
    </dgm:pt>
    <dgm:pt modelId="{24E16CD9-3D4F-46D7-B4F6-DA4A040F7C61}" type="pres">
      <dgm:prSet presAssocID="{4DB8BC48-782E-43B3-BC6A-7DAC684B62E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7D819764-7151-4ED5-B714-3E02FB35E2EF}" type="pres">
      <dgm:prSet presAssocID="{4DB8BC48-782E-43B3-BC6A-7DAC684B62EC}" presName="spaceRect" presStyleCnt="0"/>
      <dgm:spPr/>
    </dgm:pt>
    <dgm:pt modelId="{B1C6299B-BEC6-44C7-94E0-B8FB44A1358F}" type="pres">
      <dgm:prSet presAssocID="{4DB8BC48-782E-43B3-BC6A-7DAC684B62EC}" presName="parTx" presStyleLbl="revTx" presStyleIdx="1" presStyleCnt="3">
        <dgm:presLayoutVars>
          <dgm:chMax val="0"/>
          <dgm:chPref val="0"/>
        </dgm:presLayoutVars>
      </dgm:prSet>
      <dgm:spPr/>
    </dgm:pt>
    <dgm:pt modelId="{6C05F742-4527-47D1-99C0-617D35367FF4}" type="pres">
      <dgm:prSet presAssocID="{BEC23256-5022-4DB9-A4B7-96A2220CA5CC}" presName="sibTrans" presStyleCnt="0"/>
      <dgm:spPr/>
    </dgm:pt>
    <dgm:pt modelId="{ED8FFA7D-EE61-48CD-A3C5-F989421542D9}" type="pres">
      <dgm:prSet presAssocID="{F7CE556E-7A2B-460D-99E6-6FE90F585DE0}" presName="compNode" presStyleCnt="0"/>
      <dgm:spPr/>
    </dgm:pt>
    <dgm:pt modelId="{C91A4543-3F6A-46EF-95A6-0086E3236D5B}" type="pres">
      <dgm:prSet presAssocID="{F7CE556E-7A2B-460D-99E6-6FE90F585DE0}" presName="bgRect" presStyleLbl="bgShp" presStyleIdx="2" presStyleCnt="3"/>
      <dgm:spPr/>
    </dgm:pt>
    <dgm:pt modelId="{DDEC9939-EDD2-4315-BDAB-18FCC2717409}" type="pres">
      <dgm:prSet presAssocID="{F7CE556E-7A2B-460D-99E6-6FE90F585DE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nk"/>
        </a:ext>
      </dgm:extLst>
    </dgm:pt>
    <dgm:pt modelId="{2A10D707-A644-44A3-9F65-3A98D3C809E8}" type="pres">
      <dgm:prSet presAssocID="{F7CE556E-7A2B-460D-99E6-6FE90F585DE0}" presName="spaceRect" presStyleCnt="0"/>
      <dgm:spPr/>
    </dgm:pt>
    <dgm:pt modelId="{75F339F5-9F1A-4A82-808D-751380D6711B}" type="pres">
      <dgm:prSet presAssocID="{F7CE556E-7A2B-460D-99E6-6FE90F585DE0}" presName="parTx" presStyleLbl="revTx" presStyleIdx="2" presStyleCnt="3">
        <dgm:presLayoutVars>
          <dgm:chMax val="0"/>
          <dgm:chPref val="0"/>
        </dgm:presLayoutVars>
      </dgm:prSet>
      <dgm:spPr/>
    </dgm:pt>
  </dgm:ptLst>
  <dgm:cxnLst>
    <dgm:cxn modelId="{82C2A735-6CA5-42F0-863B-678FEE661195}" type="presOf" srcId="{F7CE556E-7A2B-460D-99E6-6FE90F585DE0}" destId="{75F339F5-9F1A-4A82-808D-751380D6711B}" srcOrd="0" destOrd="0" presId="urn:microsoft.com/office/officeart/2018/2/layout/IconVerticalSolidList"/>
    <dgm:cxn modelId="{2C4A3950-C74A-4AF7-916C-C585178BAC48}" type="presOf" srcId="{4DB8BC48-782E-43B3-BC6A-7DAC684B62EC}" destId="{B1C6299B-BEC6-44C7-94E0-B8FB44A1358F}" srcOrd="0" destOrd="0" presId="urn:microsoft.com/office/officeart/2018/2/layout/IconVerticalSolidList"/>
    <dgm:cxn modelId="{B8DD8470-D976-4050-8BB1-061A5D83D5C1}" srcId="{669DBC14-0F63-409B-80E3-91DD9E99913B}" destId="{4DB8BC48-782E-43B3-BC6A-7DAC684B62EC}" srcOrd="1" destOrd="0" parTransId="{667C2A04-1BD3-412E-B15A-61D713470F91}" sibTransId="{BEC23256-5022-4DB9-A4B7-96A2220CA5CC}"/>
    <dgm:cxn modelId="{93FBE47B-6BEC-4DD9-9363-0444107FC916}" type="presOf" srcId="{D78201AF-0D9C-450D-8A1F-ACDB9E167CBB}" destId="{4430078B-AEEC-46C3-A8F6-5FCEC5E51EFB}" srcOrd="0" destOrd="0" presId="urn:microsoft.com/office/officeart/2018/2/layout/IconVerticalSolidList"/>
    <dgm:cxn modelId="{2CBF02E4-5526-416D-8E0D-68ED53D59F7A}" type="presOf" srcId="{669DBC14-0F63-409B-80E3-91DD9E99913B}" destId="{C136FD4D-F284-43B6-8771-C73F61708593}" srcOrd="0" destOrd="0" presId="urn:microsoft.com/office/officeart/2018/2/layout/IconVerticalSolidList"/>
    <dgm:cxn modelId="{D76B7FFB-3AB9-4FC1-9AFC-E6EA27ECD3EC}" srcId="{669DBC14-0F63-409B-80E3-91DD9E99913B}" destId="{F7CE556E-7A2B-460D-99E6-6FE90F585DE0}" srcOrd="2" destOrd="0" parTransId="{18DF8668-4BD3-4249-8094-732434B13525}" sibTransId="{5B4E63C4-2155-4CE9-91A3-82BD3A02B03B}"/>
    <dgm:cxn modelId="{C0D974FD-D2C9-4E43-97EF-1040568AD9DC}" srcId="{669DBC14-0F63-409B-80E3-91DD9E99913B}" destId="{D78201AF-0D9C-450D-8A1F-ACDB9E167CBB}" srcOrd="0" destOrd="0" parTransId="{D8FE3F30-992B-40FB-84BC-7D9316927562}" sibTransId="{51476020-5A5D-4472-8DC6-6C2327CFF61B}"/>
    <dgm:cxn modelId="{476252E4-E4FA-4F08-9E01-C0F8E0B55352}" type="presParOf" srcId="{C136FD4D-F284-43B6-8771-C73F61708593}" destId="{E2091EB1-35FF-455E-9B74-D0F0878BC109}" srcOrd="0" destOrd="0" presId="urn:microsoft.com/office/officeart/2018/2/layout/IconVerticalSolidList"/>
    <dgm:cxn modelId="{EB210AB9-B9DE-496D-BA72-8C39C2F0C068}" type="presParOf" srcId="{E2091EB1-35FF-455E-9B74-D0F0878BC109}" destId="{D542795D-5A02-4B0A-8561-64EA3C8EBED7}" srcOrd="0" destOrd="0" presId="urn:microsoft.com/office/officeart/2018/2/layout/IconVerticalSolidList"/>
    <dgm:cxn modelId="{95617156-F06B-4C8E-8F94-7E63D32AD145}" type="presParOf" srcId="{E2091EB1-35FF-455E-9B74-D0F0878BC109}" destId="{4B97A21C-A940-4395-A8CC-82D355145F4A}" srcOrd="1" destOrd="0" presId="urn:microsoft.com/office/officeart/2018/2/layout/IconVerticalSolidList"/>
    <dgm:cxn modelId="{CA67E335-B1D2-46E1-BEFB-636E8BD8F254}" type="presParOf" srcId="{E2091EB1-35FF-455E-9B74-D0F0878BC109}" destId="{00540BC4-AF7F-4D5A-8504-6FBDB7ABD151}" srcOrd="2" destOrd="0" presId="urn:microsoft.com/office/officeart/2018/2/layout/IconVerticalSolidList"/>
    <dgm:cxn modelId="{1E180C4A-F876-42ED-8E0B-CD7011EC6AD4}" type="presParOf" srcId="{E2091EB1-35FF-455E-9B74-D0F0878BC109}" destId="{4430078B-AEEC-46C3-A8F6-5FCEC5E51EFB}" srcOrd="3" destOrd="0" presId="urn:microsoft.com/office/officeart/2018/2/layout/IconVerticalSolidList"/>
    <dgm:cxn modelId="{55DCE8EC-CEDC-4A9D-A9C1-952DD0F70BE5}" type="presParOf" srcId="{C136FD4D-F284-43B6-8771-C73F61708593}" destId="{66C72A22-70DB-4559-B988-C9CBDD6E1C2D}" srcOrd="1" destOrd="0" presId="urn:microsoft.com/office/officeart/2018/2/layout/IconVerticalSolidList"/>
    <dgm:cxn modelId="{8F6153D9-AF22-4A2E-8975-855301FFFF58}" type="presParOf" srcId="{C136FD4D-F284-43B6-8771-C73F61708593}" destId="{B0CE99E1-A6C2-4B76-A490-BEFC224B1092}" srcOrd="2" destOrd="0" presId="urn:microsoft.com/office/officeart/2018/2/layout/IconVerticalSolidList"/>
    <dgm:cxn modelId="{4FAB33C0-5996-41D9-A182-EDE2A9A3CCDB}" type="presParOf" srcId="{B0CE99E1-A6C2-4B76-A490-BEFC224B1092}" destId="{E41A5360-9F40-452A-A827-3E315E60CE56}" srcOrd="0" destOrd="0" presId="urn:microsoft.com/office/officeart/2018/2/layout/IconVerticalSolidList"/>
    <dgm:cxn modelId="{8C21942E-7F89-477C-B9AE-3CBDFC3CACA6}" type="presParOf" srcId="{B0CE99E1-A6C2-4B76-A490-BEFC224B1092}" destId="{24E16CD9-3D4F-46D7-B4F6-DA4A040F7C61}" srcOrd="1" destOrd="0" presId="urn:microsoft.com/office/officeart/2018/2/layout/IconVerticalSolidList"/>
    <dgm:cxn modelId="{11CD28C3-54E1-41DB-A443-77374125F344}" type="presParOf" srcId="{B0CE99E1-A6C2-4B76-A490-BEFC224B1092}" destId="{7D819764-7151-4ED5-B714-3E02FB35E2EF}" srcOrd="2" destOrd="0" presId="urn:microsoft.com/office/officeart/2018/2/layout/IconVerticalSolidList"/>
    <dgm:cxn modelId="{253B1E94-58D0-4393-B2EB-3322BF442F38}" type="presParOf" srcId="{B0CE99E1-A6C2-4B76-A490-BEFC224B1092}" destId="{B1C6299B-BEC6-44C7-94E0-B8FB44A1358F}" srcOrd="3" destOrd="0" presId="urn:microsoft.com/office/officeart/2018/2/layout/IconVerticalSolidList"/>
    <dgm:cxn modelId="{6C8A4B4A-DA83-4649-8644-40FF9B7725C4}" type="presParOf" srcId="{C136FD4D-F284-43B6-8771-C73F61708593}" destId="{6C05F742-4527-47D1-99C0-617D35367FF4}" srcOrd="3" destOrd="0" presId="urn:microsoft.com/office/officeart/2018/2/layout/IconVerticalSolidList"/>
    <dgm:cxn modelId="{03C99F0C-1A9B-427C-B029-FD20BCC87EB0}" type="presParOf" srcId="{C136FD4D-F284-43B6-8771-C73F61708593}" destId="{ED8FFA7D-EE61-48CD-A3C5-F989421542D9}" srcOrd="4" destOrd="0" presId="urn:microsoft.com/office/officeart/2018/2/layout/IconVerticalSolidList"/>
    <dgm:cxn modelId="{B1486C9D-D213-4AB2-BF70-5686811F06B2}" type="presParOf" srcId="{ED8FFA7D-EE61-48CD-A3C5-F989421542D9}" destId="{C91A4543-3F6A-46EF-95A6-0086E3236D5B}" srcOrd="0" destOrd="0" presId="urn:microsoft.com/office/officeart/2018/2/layout/IconVerticalSolidList"/>
    <dgm:cxn modelId="{C28D6D83-BE89-4E23-A2DA-04EA19C6F55B}" type="presParOf" srcId="{ED8FFA7D-EE61-48CD-A3C5-F989421542D9}" destId="{DDEC9939-EDD2-4315-BDAB-18FCC2717409}" srcOrd="1" destOrd="0" presId="urn:microsoft.com/office/officeart/2018/2/layout/IconVerticalSolidList"/>
    <dgm:cxn modelId="{3B606F62-53E3-4274-B48F-B3DB2C8D737F}" type="presParOf" srcId="{ED8FFA7D-EE61-48CD-A3C5-F989421542D9}" destId="{2A10D707-A644-44A3-9F65-3A98D3C809E8}" srcOrd="2" destOrd="0" presId="urn:microsoft.com/office/officeart/2018/2/layout/IconVerticalSolidList"/>
    <dgm:cxn modelId="{7668AEB5-A435-4C6B-AF72-E54852FAA504}" type="presParOf" srcId="{ED8FFA7D-EE61-48CD-A3C5-F989421542D9}" destId="{75F339F5-9F1A-4A82-808D-751380D6711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5EEA0-7F06-40D0-BF69-5CED610A94AB}">
      <dsp:nvSpPr>
        <dsp:cNvPr id="0" name=""/>
        <dsp:cNvSpPr/>
      </dsp:nvSpPr>
      <dsp:spPr>
        <a:xfrm>
          <a:off x="0" y="83024"/>
          <a:ext cx="5945448" cy="575639"/>
        </a:xfrm>
        <a:prstGeom prst="roundRect">
          <a:avLst/>
        </a:prstGeom>
        <a:solidFill>
          <a:schemeClr val="accent5">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KNN Model</a:t>
          </a:r>
          <a:endParaRPr lang="en-US" sz="2400" kern="1200"/>
        </a:p>
      </dsp:txBody>
      <dsp:txXfrm>
        <a:off x="28100" y="111124"/>
        <a:ext cx="5889248" cy="519439"/>
      </dsp:txXfrm>
    </dsp:sp>
    <dsp:sp modelId="{4693E2EF-89BD-4C46-8B5B-C4503FDDABC0}">
      <dsp:nvSpPr>
        <dsp:cNvPr id="0" name=""/>
        <dsp:cNvSpPr/>
      </dsp:nvSpPr>
      <dsp:spPr>
        <a:xfrm>
          <a:off x="0" y="727784"/>
          <a:ext cx="5945448" cy="575639"/>
        </a:xfrm>
        <a:prstGeom prst="roundRect">
          <a:avLst/>
        </a:prstGeom>
        <a:solidFill>
          <a:schemeClr val="accent5">
            <a:hueOff val="-2724165"/>
            <a:satOff val="718"/>
            <a:lumOff val="364"/>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Neural</a:t>
          </a:r>
          <a:endParaRPr lang="en-US" sz="2400" kern="1200"/>
        </a:p>
      </dsp:txBody>
      <dsp:txXfrm>
        <a:off x="28100" y="755884"/>
        <a:ext cx="5889248" cy="519439"/>
      </dsp:txXfrm>
    </dsp:sp>
    <dsp:sp modelId="{7B49FA79-3E79-4153-9F5F-2D1EE703122E}">
      <dsp:nvSpPr>
        <dsp:cNvPr id="0" name=""/>
        <dsp:cNvSpPr/>
      </dsp:nvSpPr>
      <dsp:spPr>
        <a:xfrm>
          <a:off x="0" y="1372544"/>
          <a:ext cx="5945448" cy="575639"/>
        </a:xfrm>
        <a:prstGeom prst="roundRect">
          <a:avLst/>
        </a:prstGeom>
        <a:solidFill>
          <a:schemeClr val="accent5">
            <a:hueOff val="-5448331"/>
            <a:satOff val="1437"/>
            <a:lumOff val="728"/>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Naïve</a:t>
          </a:r>
          <a:endParaRPr lang="en-US" sz="2400" kern="1200"/>
        </a:p>
      </dsp:txBody>
      <dsp:txXfrm>
        <a:off x="28100" y="1400644"/>
        <a:ext cx="5889248" cy="519439"/>
      </dsp:txXfrm>
    </dsp:sp>
    <dsp:sp modelId="{623A5F7E-2DCE-4440-ABF1-30A94FCC3529}">
      <dsp:nvSpPr>
        <dsp:cNvPr id="0" name=""/>
        <dsp:cNvSpPr/>
      </dsp:nvSpPr>
      <dsp:spPr>
        <a:xfrm>
          <a:off x="0" y="2017304"/>
          <a:ext cx="5945448" cy="575639"/>
        </a:xfrm>
        <a:prstGeom prst="roundRect">
          <a:avLst/>
        </a:prstGeom>
        <a:solidFill>
          <a:schemeClr val="accent5">
            <a:hueOff val="-8172496"/>
            <a:satOff val="2155"/>
            <a:lumOff val="1092"/>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Decision Tree</a:t>
          </a:r>
          <a:endParaRPr lang="en-US" sz="2400" kern="1200"/>
        </a:p>
      </dsp:txBody>
      <dsp:txXfrm>
        <a:off x="28100" y="2045404"/>
        <a:ext cx="5889248" cy="519439"/>
      </dsp:txXfrm>
    </dsp:sp>
    <dsp:sp modelId="{C6D733F6-1737-472A-8DE1-E2B4663A42CA}">
      <dsp:nvSpPr>
        <dsp:cNvPr id="0" name=""/>
        <dsp:cNvSpPr/>
      </dsp:nvSpPr>
      <dsp:spPr>
        <a:xfrm>
          <a:off x="0" y="2662064"/>
          <a:ext cx="5945448" cy="575639"/>
        </a:xfrm>
        <a:prstGeom prst="roundRect">
          <a:avLst/>
        </a:prstGeom>
        <a:solidFill>
          <a:schemeClr val="accent5">
            <a:hueOff val="-10896661"/>
            <a:satOff val="2874"/>
            <a:lumOff val="1457"/>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Discriminant </a:t>
          </a:r>
          <a:endParaRPr lang="en-US" sz="2400" kern="1200"/>
        </a:p>
      </dsp:txBody>
      <dsp:txXfrm>
        <a:off x="28100" y="2690164"/>
        <a:ext cx="5889248" cy="519439"/>
      </dsp:txXfrm>
    </dsp:sp>
    <dsp:sp modelId="{AE4CFD23-59B3-4467-872E-8245B439CF18}">
      <dsp:nvSpPr>
        <dsp:cNvPr id="0" name=""/>
        <dsp:cNvSpPr/>
      </dsp:nvSpPr>
      <dsp:spPr>
        <a:xfrm>
          <a:off x="0" y="3306824"/>
          <a:ext cx="5945448" cy="575639"/>
        </a:xfrm>
        <a:prstGeom prst="roundRect">
          <a:avLst/>
        </a:prstGeom>
        <a:solidFill>
          <a:schemeClr val="accent5">
            <a:hueOff val="-13620827"/>
            <a:satOff val="3592"/>
            <a:lumOff val="1821"/>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Logistic Regression </a:t>
          </a:r>
          <a:endParaRPr lang="en-US" sz="2400" kern="1200"/>
        </a:p>
      </dsp:txBody>
      <dsp:txXfrm>
        <a:off x="28100" y="3334924"/>
        <a:ext cx="5889248" cy="519439"/>
      </dsp:txXfrm>
    </dsp:sp>
    <dsp:sp modelId="{A6264352-D35A-4111-99BB-6726DCF35718}">
      <dsp:nvSpPr>
        <dsp:cNvPr id="0" name=""/>
        <dsp:cNvSpPr/>
      </dsp:nvSpPr>
      <dsp:spPr>
        <a:xfrm>
          <a:off x="0" y="3951584"/>
          <a:ext cx="5945448" cy="575639"/>
        </a:xfrm>
        <a:prstGeom prst="roundRect">
          <a:avLst/>
        </a:prstGeom>
        <a:solidFill>
          <a:schemeClr val="accent5">
            <a:hueOff val="-16344992"/>
            <a:satOff val="4311"/>
            <a:lumOff val="2185"/>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Boosted Tree</a:t>
          </a:r>
          <a:endParaRPr lang="en-US" sz="2400" kern="1200"/>
        </a:p>
      </dsp:txBody>
      <dsp:txXfrm>
        <a:off x="28100" y="3979684"/>
        <a:ext cx="5889248" cy="519439"/>
      </dsp:txXfrm>
    </dsp:sp>
    <dsp:sp modelId="{B3BE1DEB-D5D7-4AAA-A095-8352FB1DE4FC}">
      <dsp:nvSpPr>
        <dsp:cNvPr id="0" name=""/>
        <dsp:cNvSpPr/>
      </dsp:nvSpPr>
      <dsp:spPr>
        <a:xfrm>
          <a:off x="0" y="4596344"/>
          <a:ext cx="5945448" cy="575639"/>
        </a:xfrm>
        <a:prstGeom prst="roundRect">
          <a:avLst/>
        </a:prstGeom>
        <a:solidFill>
          <a:schemeClr val="accent5">
            <a:hueOff val="-19069156"/>
            <a:satOff val="5029"/>
            <a:lumOff val="2549"/>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Boot Strap</a:t>
          </a:r>
          <a:endParaRPr lang="en-US" sz="2400" kern="1200"/>
        </a:p>
      </dsp:txBody>
      <dsp:txXfrm>
        <a:off x="28100" y="4624444"/>
        <a:ext cx="5889248" cy="519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2795D-5A02-4B0A-8561-64EA3C8EBED7}">
      <dsp:nvSpPr>
        <dsp:cNvPr id="0" name=""/>
        <dsp:cNvSpPr/>
      </dsp:nvSpPr>
      <dsp:spPr>
        <a:xfrm>
          <a:off x="0" y="641"/>
          <a:ext cx="5945448" cy="15010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97A21C-A940-4395-A8CC-82D355145F4A}">
      <dsp:nvSpPr>
        <dsp:cNvPr id="0" name=""/>
        <dsp:cNvSpPr/>
      </dsp:nvSpPr>
      <dsp:spPr>
        <a:xfrm>
          <a:off x="454072" y="338381"/>
          <a:ext cx="825585" cy="8255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30078B-AEEC-46C3-A8F6-5FCEC5E51EFB}">
      <dsp:nvSpPr>
        <dsp:cNvPr id="0" name=""/>
        <dsp:cNvSpPr/>
      </dsp:nvSpPr>
      <dsp:spPr>
        <a:xfrm>
          <a:off x="1733729" y="641"/>
          <a:ext cx="4211719" cy="1501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863" tIns="158863" rIns="158863" bIns="158863" numCol="1" spcCol="1270" anchor="ctr" anchorCtr="0">
          <a:noAutofit/>
        </a:bodyPr>
        <a:lstStyle/>
        <a:p>
          <a:pPr marL="0" lvl="0" indent="0" algn="l" defTabSz="1111250">
            <a:lnSpc>
              <a:spcPct val="100000"/>
            </a:lnSpc>
            <a:spcBef>
              <a:spcPct val="0"/>
            </a:spcBef>
            <a:spcAft>
              <a:spcPct val="35000"/>
            </a:spcAft>
            <a:buNone/>
          </a:pPr>
          <a:r>
            <a:rPr lang="en-US" sz="2500" kern="1200"/>
            <a:t>To minimize the chances of CHGOFF status focus on:</a:t>
          </a:r>
        </a:p>
      </dsp:txBody>
      <dsp:txXfrm>
        <a:off x="1733729" y="641"/>
        <a:ext cx="4211719" cy="1501064"/>
      </dsp:txXfrm>
    </dsp:sp>
    <dsp:sp modelId="{E41A5360-9F40-452A-A827-3E315E60CE56}">
      <dsp:nvSpPr>
        <dsp:cNvPr id="0" name=""/>
        <dsp:cNvSpPr/>
      </dsp:nvSpPr>
      <dsp:spPr>
        <a:xfrm>
          <a:off x="0" y="1876972"/>
          <a:ext cx="5945448" cy="15010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E16CD9-3D4F-46D7-B4F6-DA4A040F7C61}">
      <dsp:nvSpPr>
        <dsp:cNvPr id="0" name=""/>
        <dsp:cNvSpPr/>
      </dsp:nvSpPr>
      <dsp:spPr>
        <a:xfrm>
          <a:off x="454072" y="2214711"/>
          <a:ext cx="825585" cy="8255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C6299B-BEC6-44C7-94E0-B8FB44A1358F}">
      <dsp:nvSpPr>
        <dsp:cNvPr id="0" name=""/>
        <dsp:cNvSpPr/>
      </dsp:nvSpPr>
      <dsp:spPr>
        <a:xfrm>
          <a:off x="1733729" y="1876972"/>
          <a:ext cx="4211719" cy="1501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863" tIns="158863" rIns="158863" bIns="158863" numCol="1" spcCol="1270" anchor="ctr" anchorCtr="0">
          <a:noAutofit/>
        </a:bodyPr>
        <a:lstStyle/>
        <a:p>
          <a:pPr marL="0" lvl="0" indent="0" algn="l" defTabSz="1111250" rtl="0">
            <a:lnSpc>
              <a:spcPct val="100000"/>
            </a:lnSpc>
            <a:spcBef>
              <a:spcPct val="0"/>
            </a:spcBef>
            <a:spcAft>
              <a:spcPct val="35000"/>
            </a:spcAft>
            <a:buNone/>
          </a:pPr>
          <a:r>
            <a:rPr lang="en-US" sz="2500" kern="1200"/>
            <a:t>Loan Term</a:t>
          </a:r>
          <a:r>
            <a:rPr lang="en-US" sz="2500" kern="1200">
              <a:latin typeface="Century Schoolbook" panose="02040604050505020304"/>
            </a:rPr>
            <a:t>  </a:t>
          </a:r>
          <a:br>
            <a:rPr lang="en-US" sz="2500" kern="1200">
              <a:latin typeface="Century Schoolbook" panose="02040604050505020304"/>
            </a:rPr>
          </a:br>
          <a:r>
            <a:rPr lang="en-US" sz="2500" kern="1200"/>
            <a:t>(prefer </a:t>
          </a:r>
          <a:r>
            <a:rPr lang="en-US" sz="2500" kern="1200">
              <a:latin typeface="Century Schoolbook" panose="02040604050505020304"/>
            </a:rPr>
            <a:t>&gt;=</a:t>
          </a:r>
          <a:r>
            <a:rPr lang="en-US" sz="2500" kern="1200"/>
            <a:t> 60months)</a:t>
          </a:r>
          <a:endParaRPr lang="en-US" sz="2500" kern="1200">
            <a:latin typeface="Century Schoolbook" panose="02040604050505020304"/>
          </a:endParaRPr>
        </a:p>
      </dsp:txBody>
      <dsp:txXfrm>
        <a:off x="1733729" y="1876972"/>
        <a:ext cx="4211719" cy="1501064"/>
      </dsp:txXfrm>
    </dsp:sp>
    <dsp:sp modelId="{C91A4543-3F6A-46EF-95A6-0086E3236D5B}">
      <dsp:nvSpPr>
        <dsp:cNvPr id="0" name=""/>
        <dsp:cNvSpPr/>
      </dsp:nvSpPr>
      <dsp:spPr>
        <a:xfrm>
          <a:off x="0" y="3753302"/>
          <a:ext cx="5945448" cy="15010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EC9939-EDD2-4315-BDAB-18FCC2717409}">
      <dsp:nvSpPr>
        <dsp:cNvPr id="0" name=""/>
        <dsp:cNvSpPr/>
      </dsp:nvSpPr>
      <dsp:spPr>
        <a:xfrm>
          <a:off x="454072" y="4091042"/>
          <a:ext cx="825585" cy="8255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F339F5-9F1A-4A82-808D-751380D6711B}">
      <dsp:nvSpPr>
        <dsp:cNvPr id="0" name=""/>
        <dsp:cNvSpPr/>
      </dsp:nvSpPr>
      <dsp:spPr>
        <a:xfrm>
          <a:off x="1733729" y="3753302"/>
          <a:ext cx="4211719" cy="1501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863" tIns="158863" rIns="158863" bIns="158863" numCol="1" spcCol="1270" anchor="ctr" anchorCtr="0">
          <a:noAutofit/>
        </a:bodyPr>
        <a:lstStyle/>
        <a:p>
          <a:pPr marL="0" lvl="0" indent="0" algn="l" defTabSz="1111250" rtl="0">
            <a:lnSpc>
              <a:spcPct val="100000"/>
            </a:lnSpc>
            <a:spcBef>
              <a:spcPct val="0"/>
            </a:spcBef>
            <a:spcAft>
              <a:spcPct val="35000"/>
            </a:spcAft>
            <a:buNone/>
          </a:pPr>
          <a:r>
            <a:rPr lang="en-US" sz="2500" kern="1200"/>
            <a:t>Banks </a:t>
          </a:r>
          <a:br>
            <a:rPr lang="en-US" sz="2500" kern="1200">
              <a:latin typeface="Century Schoolbook" panose="02040604050505020304"/>
            </a:rPr>
          </a:br>
          <a:r>
            <a:rPr lang="en-US" sz="2500" kern="1200"/>
            <a:t>(List of banks with</a:t>
          </a:r>
          <a:r>
            <a:rPr lang="en-US" sz="2500" kern="1200">
              <a:latin typeface="Century Schoolbook" panose="02040604050505020304"/>
            </a:rPr>
            <a:t> less</a:t>
          </a:r>
          <a:r>
            <a:rPr lang="en-US" sz="2500" kern="1200"/>
            <a:t> CHGOFFs)</a:t>
          </a:r>
        </a:p>
      </dsp:txBody>
      <dsp:txXfrm>
        <a:off x="1733729" y="3753302"/>
        <a:ext cx="4211719" cy="150106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B58E0-E34D-4C17-A501-F96398ABBB6F}" type="datetimeFigureOut">
              <a:t>3/9/2024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AE1CC3-143C-457B-BEA0-EDFD525C8662}" type="slidenum">
              <a:t>‹#›</a:t>
            </a:fld>
            <a:endParaRPr lang="en-US"/>
          </a:p>
        </p:txBody>
      </p:sp>
    </p:spTree>
    <p:extLst>
      <p:ext uri="{BB962C8B-B14F-4D97-AF65-F5344CB8AC3E}">
        <p14:creationId xmlns:p14="http://schemas.microsoft.com/office/powerpoint/2010/main" val="107511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AE1CC3-143C-457B-BEA0-EDFD525C8662}" type="slidenum">
              <a:rPr lang="en-US" smtClean="0"/>
              <a:t>2</a:t>
            </a:fld>
            <a:endParaRPr lang="en-US"/>
          </a:p>
        </p:txBody>
      </p:sp>
    </p:spTree>
    <p:extLst>
      <p:ext uri="{BB962C8B-B14F-4D97-AF65-F5344CB8AC3E}">
        <p14:creationId xmlns:p14="http://schemas.microsoft.com/office/powerpoint/2010/main" val="654610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on our analysis and the model's performance, we suggest integrating Bootstrap Forest model to access the loan charge-off. We also suggest, recommending small businesses seeking loans to consider opting for a loan term exceeding 60 months. Furthermore, we advise selecting banks with lower charge-off percentages, as they are more likely to offer flexibility in adjusting payment terms in case of potential repayment challenges.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53AE1CC3-143C-457B-BEA0-EDFD525C8662}" type="slidenum">
              <a:rPr lang="en-US"/>
              <a:t>21</a:t>
            </a:fld>
            <a:endParaRPr lang="en-US"/>
          </a:p>
        </p:txBody>
      </p:sp>
    </p:spTree>
    <p:extLst>
      <p:ext uri="{BB962C8B-B14F-4D97-AF65-F5344CB8AC3E}">
        <p14:creationId xmlns:p14="http://schemas.microsoft.com/office/powerpoint/2010/main" val="2631611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for your time. Feel free to explore additional model statistics available in our Appendix slides.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53AE1CC3-143C-457B-BEA0-EDFD525C8662}" type="slidenum">
              <a:rPr lang="en-US"/>
              <a:t>22</a:t>
            </a:fld>
            <a:endParaRPr lang="en-US"/>
          </a:p>
        </p:txBody>
      </p:sp>
    </p:spTree>
    <p:extLst>
      <p:ext uri="{BB962C8B-B14F-4D97-AF65-F5344CB8AC3E}">
        <p14:creationId xmlns:p14="http://schemas.microsoft.com/office/powerpoint/2010/main" val="974550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3AE1CC3-143C-457B-BEA0-EDFD525C8662}" type="slidenum">
              <a:t>24</a:t>
            </a:fld>
            <a:endParaRPr lang="en-US"/>
          </a:p>
        </p:txBody>
      </p:sp>
    </p:spTree>
    <p:extLst>
      <p:ext uri="{BB962C8B-B14F-4D97-AF65-F5344CB8AC3E}">
        <p14:creationId xmlns:p14="http://schemas.microsoft.com/office/powerpoint/2010/main" val="2959659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53AE1CC3-143C-457B-BEA0-EDFD525C8662}" type="slidenum">
              <a:t>25</a:t>
            </a:fld>
            <a:endParaRPr lang="en-US"/>
          </a:p>
        </p:txBody>
      </p:sp>
    </p:spTree>
    <p:extLst>
      <p:ext uri="{BB962C8B-B14F-4D97-AF65-F5344CB8AC3E}">
        <p14:creationId xmlns:p14="http://schemas.microsoft.com/office/powerpoint/2010/main" val="2361813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53AE1CC3-143C-457B-BEA0-EDFD525C8662}" type="slidenum">
              <a:t>26</a:t>
            </a:fld>
            <a:endParaRPr lang="en-US"/>
          </a:p>
        </p:txBody>
      </p:sp>
    </p:spTree>
    <p:extLst>
      <p:ext uri="{BB962C8B-B14F-4D97-AF65-F5344CB8AC3E}">
        <p14:creationId xmlns:p14="http://schemas.microsoft.com/office/powerpoint/2010/main" val="415689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3AE1CC3-143C-457B-BEA0-EDFD525C8662}" type="slidenum">
              <a:t>27</a:t>
            </a:fld>
            <a:endParaRPr lang="en-US"/>
          </a:p>
        </p:txBody>
      </p:sp>
    </p:spTree>
    <p:extLst>
      <p:ext uri="{BB962C8B-B14F-4D97-AF65-F5344CB8AC3E}">
        <p14:creationId xmlns:p14="http://schemas.microsoft.com/office/powerpoint/2010/main" val="3677520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3AE1CC3-143C-457B-BEA0-EDFD525C8662}" type="slidenum">
              <a:t>28</a:t>
            </a:fld>
            <a:endParaRPr lang="en-US"/>
          </a:p>
        </p:txBody>
      </p:sp>
    </p:spTree>
    <p:extLst>
      <p:ext uri="{BB962C8B-B14F-4D97-AF65-F5344CB8AC3E}">
        <p14:creationId xmlns:p14="http://schemas.microsoft.com/office/powerpoint/2010/main" val="339461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53AE1CC3-143C-457B-BEA0-EDFD525C8662}" type="slidenum">
              <a:t>29</a:t>
            </a:fld>
            <a:endParaRPr lang="en-US"/>
          </a:p>
        </p:txBody>
      </p:sp>
    </p:spTree>
    <p:extLst>
      <p:ext uri="{BB962C8B-B14F-4D97-AF65-F5344CB8AC3E}">
        <p14:creationId xmlns:p14="http://schemas.microsoft.com/office/powerpoint/2010/main" val="943209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53AE1CC3-143C-457B-BEA0-EDFD525C8662}" type="slidenum">
              <a:rPr lang="en-US"/>
              <a:t>13</a:t>
            </a:fld>
            <a:endParaRPr lang="en-US"/>
          </a:p>
        </p:txBody>
      </p:sp>
    </p:spTree>
    <p:extLst>
      <p:ext uri="{BB962C8B-B14F-4D97-AF65-F5344CB8AC3E}">
        <p14:creationId xmlns:p14="http://schemas.microsoft.com/office/powerpoint/2010/main" val="3703291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Bootstrap forest model aims to reduce variance by building multiple trees with random subsets of data. The final prediction is an aggregation of predictions from multiple trees, reducing the risk of overfitting. Our model has a total Accuracy of ~97.08% and the Accuracy of the 1 Prediction (Sensitivity): ~92.80% and it is also performing well on our Validation and Test data sets.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53AE1CC3-143C-457B-BEA0-EDFD525C8662}" type="slidenum">
              <a:rPr lang="en-US"/>
              <a:t>14</a:t>
            </a:fld>
            <a:endParaRPr lang="en-US"/>
          </a:p>
        </p:txBody>
      </p:sp>
    </p:spTree>
    <p:extLst>
      <p:ext uri="{BB962C8B-B14F-4D97-AF65-F5344CB8AC3E}">
        <p14:creationId xmlns:p14="http://schemas.microsoft.com/office/powerpoint/2010/main" val="3341658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the Lift curve, we see that we can have lift of 3 if we focus on top 30% of predictions.</a:t>
            </a:r>
          </a:p>
          <a:p>
            <a:r>
              <a:rPr lang="en-US"/>
              <a:t>Our AUC is also consistent with above 95% on all three data sets.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53AE1CC3-143C-457B-BEA0-EDFD525C8662}" type="slidenum">
              <a:rPr lang="en-US"/>
              <a:t>15</a:t>
            </a:fld>
            <a:endParaRPr lang="en-US"/>
          </a:p>
        </p:txBody>
      </p:sp>
    </p:spTree>
    <p:extLst>
      <p:ext uri="{BB962C8B-B14F-4D97-AF65-F5344CB8AC3E}">
        <p14:creationId xmlns:p14="http://schemas.microsoft.com/office/powerpoint/2010/main" val="2967793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now directing our efforts towards refining our model. Upon analyzing the column contributions, it's evident that certain columns exhibit minimal impact on the model's performance. Consequently, we've opted to reconstruct the model using a reduced set of variables that demonstrate the highest contribution.</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53AE1CC3-143C-457B-BEA0-EDFD525C8662}" type="slidenum">
              <a:rPr lang="en-US"/>
              <a:t>16</a:t>
            </a:fld>
            <a:endParaRPr lang="en-US"/>
          </a:p>
        </p:txBody>
      </p:sp>
    </p:spTree>
    <p:extLst>
      <p:ext uri="{BB962C8B-B14F-4D97-AF65-F5344CB8AC3E}">
        <p14:creationId xmlns:p14="http://schemas.microsoft.com/office/powerpoint/2010/main" val="1667770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comparing both models, we observed that the model utilizing fewer variables exhibits a relatively lower RMSE and has reduced misclassification rate. It is also maintaining our total accuracy and accuracy of 1 predictions.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53AE1CC3-143C-457B-BEA0-EDFD525C8662}" type="slidenum">
              <a:rPr lang="en-US"/>
              <a:t>17</a:t>
            </a:fld>
            <a:endParaRPr lang="en-US"/>
          </a:p>
        </p:txBody>
      </p:sp>
    </p:spTree>
    <p:extLst>
      <p:ext uri="{BB962C8B-B14F-4D97-AF65-F5344CB8AC3E}">
        <p14:creationId xmlns:p14="http://schemas.microsoft.com/office/powerpoint/2010/main" val="243246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AUC also slightly improved for both the Validation and Test datasets when employing a reduced number of variables in the model. This refinement has allowed us to achieve a more streamlined model without compromising its performance.</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53AE1CC3-143C-457B-BEA0-EDFD525C8662}" type="slidenum">
              <a:rPr lang="en-US"/>
              <a:t>18</a:t>
            </a:fld>
            <a:endParaRPr lang="en-US"/>
          </a:p>
        </p:txBody>
      </p:sp>
    </p:spTree>
    <p:extLst>
      <p:ext uri="{BB962C8B-B14F-4D97-AF65-F5344CB8AC3E}">
        <p14:creationId xmlns:p14="http://schemas.microsoft.com/office/powerpoint/2010/main" val="558742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predicting loan charge-offs, we intentionally avoided exploring various business value cutoffs in our model creation. This aligns with our primary focus which is supporting small businesses over maximizing profits.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53AE1CC3-143C-457B-BEA0-EDFD525C8662}" type="slidenum">
              <a:rPr lang="en-US"/>
              <a:t>19</a:t>
            </a:fld>
            <a:endParaRPr lang="en-US"/>
          </a:p>
        </p:txBody>
      </p:sp>
    </p:spTree>
    <p:extLst>
      <p:ext uri="{BB962C8B-B14F-4D97-AF65-F5344CB8AC3E}">
        <p14:creationId xmlns:p14="http://schemas.microsoft.com/office/powerpoint/2010/main" val="3113402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Across our best-performing models, we consistently observe that the columns for loan term, provider bank, and the loan amount emerge as the key contributors in model building.</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53AE1CC3-143C-457B-BEA0-EDFD525C8662}" type="slidenum">
              <a:rPr lang="en-US"/>
              <a:t>20</a:t>
            </a:fld>
            <a:endParaRPr lang="en-US"/>
          </a:p>
        </p:txBody>
      </p:sp>
    </p:spTree>
    <p:extLst>
      <p:ext uri="{BB962C8B-B14F-4D97-AF65-F5344CB8AC3E}">
        <p14:creationId xmlns:p14="http://schemas.microsoft.com/office/powerpoint/2010/main" val="1582028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3/9/2024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r>
              <a:rPr lang="en-US"/>
              <a:t>Noelle </a:t>
            </a:r>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79443782"/>
      </p:ext>
    </p:extLst>
  </p:cSld>
  <p:clrMapOvr>
    <a:overrideClrMapping bg1="dk1" tx1="lt1" bg2="dk2" tx2="lt2" accent1="accent1" accent2="accent2" accent3="accent3" accent4="accent4" accent5="accent5" accent6="accent6" hlink="hlink" folHlink="folHlink"/>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33E54A-A8CA-48C1-9504-691B58049D29}" type="datetimeFigureOut">
              <a:rPr lang="en-US" dirty="0"/>
              <a:t>3/9/2024</a:t>
            </a:fld>
            <a:endParaRPr lang="en-US"/>
          </a:p>
        </p:txBody>
      </p:sp>
      <p:sp>
        <p:nvSpPr>
          <p:cNvPr id="5" name="Footer Placeholder 4"/>
          <p:cNvSpPr>
            <a:spLocks noGrp="1"/>
          </p:cNvSpPr>
          <p:nvPr>
            <p:ph type="ftr" sz="quarter" idx="11"/>
          </p:nvPr>
        </p:nvSpPr>
        <p:spPr/>
        <p:txBody>
          <a:bodyPr/>
          <a:lstStyle/>
          <a:p>
            <a:r>
              <a:rPr lang="en-US"/>
              <a:t>Noelle </a:t>
            </a: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756978339"/>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6C806-BBF7-471C-9527-881CE2266695}" type="datetimeFigureOut">
              <a:rPr lang="en-US" dirty="0"/>
              <a:t>3/9/2024</a:t>
            </a:fld>
            <a:endParaRPr lang="en-US"/>
          </a:p>
        </p:txBody>
      </p:sp>
      <p:sp>
        <p:nvSpPr>
          <p:cNvPr id="5" name="Footer Placeholder 4"/>
          <p:cNvSpPr>
            <a:spLocks noGrp="1"/>
          </p:cNvSpPr>
          <p:nvPr>
            <p:ph type="ftr" sz="quarter" idx="11"/>
          </p:nvPr>
        </p:nvSpPr>
        <p:spPr/>
        <p:txBody>
          <a:bodyPr/>
          <a:lstStyle/>
          <a:p>
            <a:r>
              <a:rPr lang="en-US"/>
              <a:t>Noelle </a:t>
            </a: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00477530"/>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94063-DF36-4330-A365-08DA1FA5B7D6}" type="datetimeFigureOut">
              <a:rPr lang="en-US" dirty="0"/>
              <a:t>3/9/2024</a:t>
            </a:fld>
            <a:endParaRPr lang="en-US"/>
          </a:p>
        </p:txBody>
      </p:sp>
      <p:sp>
        <p:nvSpPr>
          <p:cNvPr id="5" name="Footer Placeholder 4"/>
          <p:cNvSpPr>
            <a:spLocks noGrp="1"/>
          </p:cNvSpPr>
          <p:nvPr>
            <p:ph type="ftr" sz="quarter" idx="11"/>
          </p:nvPr>
        </p:nvSpPr>
        <p:spPr/>
        <p:txBody>
          <a:bodyPr/>
          <a:lstStyle/>
          <a:p>
            <a:r>
              <a:rPr lang="en-US"/>
              <a:t>Noelle </a:t>
            </a: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560039597"/>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3/9/2024</a:t>
            </a:fld>
            <a:endParaRPr lang="en-US"/>
          </a:p>
        </p:txBody>
      </p:sp>
      <p:sp>
        <p:nvSpPr>
          <p:cNvPr id="5" name="Footer Placeholder 4"/>
          <p:cNvSpPr>
            <a:spLocks noGrp="1"/>
          </p:cNvSpPr>
          <p:nvPr>
            <p:ph type="ftr" sz="quarter" idx="11"/>
          </p:nvPr>
        </p:nvSpPr>
        <p:spPr/>
        <p:txBody>
          <a:bodyPr/>
          <a:lstStyle/>
          <a:p>
            <a:r>
              <a:rPr lang="en-US"/>
              <a:t>Noelle </a:t>
            </a: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89732843"/>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dirty="0"/>
              <a:t>3/9/2024</a:t>
            </a:fld>
            <a:endParaRPr lang="en-US"/>
          </a:p>
        </p:txBody>
      </p:sp>
      <p:sp>
        <p:nvSpPr>
          <p:cNvPr id="6" name="Footer Placeholder 5"/>
          <p:cNvSpPr>
            <a:spLocks noGrp="1"/>
          </p:cNvSpPr>
          <p:nvPr>
            <p:ph type="ftr" sz="quarter" idx="11"/>
          </p:nvPr>
        </p:nvSpPr>
        <p:spPr/>
        <p:txBody>
          <a:bodyPr/>
          <a:lstStyle/>
          <a:p>
            <a:r>
              <a:rPr lang="en-US"/>
              <a:t>Noelle </a:t>
            </a:r>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304917903"/>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A7A723-92A7-435B-B681-F25B092FEFEB}" type="datetimeFigureOut">
              <a:rPr lang="en-US" dirty="0"/>
              <a:t>3/9/2024</a:t>
            </a:fld>
            <a:endParaRPr lang="en-US"/>
          </a:p>
        </p:txBody>
      </p:sp>
      <p:sp>
        <p:nvSpPr>
          <p:cNvPr id="8" name="Footer Placeholder 7"/>
          <p:cNvSpPr>
            <a:spLocks noGrp="1"/>
          </p:cNvSpPr>
          <p:nvPr>
            <p:ph type="ftr" sz="quarter" idx="11"/>
          </p:nvPr>
        </p:nvSpPr>
        <p:spPr/>
        <p:txBody>
          <a:bodyPr/>
          <a:lstStyle/>
          <a:p>
            <a:r>
              <a:rPr lang="en-US"/>
              <a:t>Noelle </a:t>
            </a:r>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378973443"/>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3/9/2024</a:t>
            </a:fld>
            <a:endParaRPr lang="en-US"/>
          </a:p>
        </p:txBody>
      </p:sp>
      <p:sp>
        <p:nvSpPr>
          <p:cNvPr id="4" name="Footer Placeholder 3"/>
          <p:cNvSpPr>
            <a:spLocks noGrp="1"/>
          </p:cNvSpPr>
          <p:nvPr>
            <p:ph type="ftr" sz="quarter" idx="11"/>
          </p:nvPr>
        </p:nvSpPr>
        <p:spPr/>
        <p:txBody>
          <a:bodyPr/>
          <a:lstStyle/>
          <a:p>
            <a:r>
              <a:rPr lang="en-US"/>
              <a:t>Noelle </a:t>
            </a:r>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839071498"/>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3/9/2024</a:t>
            </a:fld>
            <a:endParaRPr lang="en-US"/>
          </a:p>
        </p:txBody>
      </p:sp>
      <p:sp>
        <p:nvSpPr>
          <p:cNvPr id="3" name="Footer Placeholder 2"/>
          <p:cNvSpPr>
            <a:spLocks noGrp="1"/>
          </p:cNvSpPr>
          <p:nvPr>
            <p:ph type="ftr" sz="quarter" idx="11"/>
          </p:nvPr>
        </p:nvSpPr>
        <p:spPr/>
        <p:txBody>
          <a:bodyPr/>
          <a:lstStyle/>
          <a:p>
            <a:r>
              <a:rPr lang="en-US"/>
              <a:t>Noelle </a:t>
            </a:r>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597919821"/>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3/9/2024</a:t>
            </a:fld>
            <a:endParaRPr lang="en-US"/>
          </a:p>
        </p:txBody>
      </p:sp>
      <p:sp>
        <p:nvSpPr>
          <p:cNvPr id="6" name="Footer Placeholder 5"/>
          <p:cNvSpPr>
            <a:spLocks noGrp="1"/>
          </p:cNvSpPr>
          <p:nvPr>
            <p:ph type="ftr" sz="quarter" idx="11"/>
          </p:nvPr>
        </p:nvSpPr>
        <p:spPr/>
        <p:txBody>
          <a:bodyPr/>
          <a:lstStyle/>
          <a:p>
            <a:r>
              <a:rPr lang="en-US"/>
              <a:t>Noelle </a:t>
            </a:r>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896617108"/>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3/9/2024</a:t>
            </a:fld>
            <a:endParaRPr lang="en-US"/>
          </a:p>
        </p:txBody>
      </p:sp>
      <p:sp>
        <p:nvSpPr>
          <p:cNvPr id="6" name="Footer Placeholder 5"/>
          <p:cNvSpPr>
            <a:spLocks noGrp="1"/>
          </p:cNvSpPr>
          <p:nvPr>
            <p:ph type="ftr" sz="quarter" idx="11"/>
          </p:nvPr>
        </p:nvSpPr>
        <p:spPr/>
        <p:txBody>
          <a:bodyPr/>
          <a:lstStyle/>
          <a:p>
            <a:r>
              <a:rPr lang="en-US"/>
              <a:t>Noelle </a:t>
            </a:r>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034914881"/>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3/9/2024</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r>
              <a:rPr lang="en-US"/>
              <a:t>Noelle </a:t>
            </a: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9982769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usgamblingsites.com/news/penn-national-gaming-moves-forward-with-mini-casino-efforts-in-york/attachment/approved-stamp/" TargetMode="External"/><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thebluediamondgallery.com/wooden-tile/l/loan.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4F97EC1-3569-4A79-9DB8-CC79407DF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pic>
        <p:nvPicPr>
          <p:cNvPr id="4" name="Picture 3" descr="A hand holding a stamp over a document&#10;&#10;Description automatically generated">
            <a:extLst>
              <a:ext uri="{FF2B5EF4-FFF2-40B4-BE49-F238E27FC236}">
                <a16:creationId xmlns:a16="http://schemas.microsoft.com/office/drawing/2014/main" id="{002404D2-205D-A657-3400-B5A13B709DF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1" b="1149"/>
          <a:stretch/>
        </p:blipFill>
        <p:spPr>
          <a:xfrm>
            <a:off x="899160" y="1"/>
            <a:ext cx="10393680" cy="6858000"/>
          </a:xfrm>
          <a:prstGeom prst="rect">
            <a:avLst/>
          </a:prstGeom>
        </p:spPr>
      </p:pic>
      <p:sp>
        <p:nvSpPr>
          <p:cNvPr id="11" name="Rectangle 10">
            <a:extLst>
              <a:ext uri="{FF2B5EF4-FFF2-40B4-BE49-F238E27FC236}">
                <a16:creationId xmlns:a16="http://schemas.microsoft.com/office/drawing/2014/main" id="{13E08444-43C3-4332-B02D-F2DBC8C1D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9160" y="0"/>
            <a:ext cx="1039368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p:cNvSpPr>
            <a:spLocks noGrp="1"/>
          </p:cNvSpPr>
          <p:nvPr>
            <p:ph type="ctrTitle"/>
          </p:nvPr>
        </p:nvSpPr>
        <p:spPr>
          <a:xfrm>
            <a:off x="1261872" y="723331"/>
            <a:ext cx="9418320" cy="3875965"/>
          </a:xfrm>
          <a:noFill/>
        </p:spPr>
        <p:txBody>
          <a:bodyPr anchor="ctr">
            <a:normAutofit/>
          </a:bodyPr>
          <a:lstStyle/>
          <a:p>
            <a:pPr algn="ctr"/>
            <a:r>
              <a:rPr lang="en-US" sz="4400">
                <a:solidFill>
                  <a:srgbClr val="FFFFFF"/>
                </a:solidFill>
                <a:ea typeface="+mj-lt"/>
                <a:cs typeface="+mj-lt"/>
              </a:rPr>
              <a:t>Predicting Loan Default for Small Businesses</a:t>
            </a:r>
            <a:endParaRPr lang="en-US" sz="4400">
              <a:solidFill>
                <a:srgbClr val="FFFFFF"/>
              </a:solidFill>
            </a:endParaRPr>
          </a:p>
        </p:txBody>
      </p:sp>
      <p:cxnSp>
        <p:nvCxnSpPr>
          <p:cNvPr id="13" name="Straight Connector 12">
            <a:extLst>
              <a:ext uri="{FF2B5EF4-FFF2-40B4-BE49-F238E27FC236}">
                <a16:creationId xmlns:a16="http://schemas.microsoft.com/office/drawing/2014/main" id="{4D848F31-B9E9-4B45-86EB-66A7D70D48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129873" y="5397500"/>
            <a:ext cx="2550319"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E4072D51-DD7B-B2A1-21AA-71A3CDA42ED7}"/>
              </a:ext>
            </a:extLst>
          </p:cNvPr>
          <p:cNvSpPr>
            <a:spLocks noGrp="1"/>
          </p:cNvSpPr>
          <p:nvPr>
            <p:ph type="sldNum" sz="quarter" idx="12"/>
          </p:nvPr>
        </p:nvSpPr>
        <p:spPr/>
        <p:txBody>
          <a:bodyPr>
            <a:normAutofit lnSpcReduction="10000"/>
          </a:bodyPr>
          <a:lstStyle/>
          <a:p>
            <a:fld id="{4FAB73BC-B049-4115-A692-8D63A059BFB8}" type="slidenum">
              <a:rPr lang="en-US" dirty="0"/>
              <a:pPr/>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889257F-82D2-7566-BE1C-FEEF4C5CA9F5}"/>
              </a:ext>
            </a:extLst>
          </p:cNvPr>
          <p:cNvSpPr>
            <a:spLocks noGrp="1"/>
          </p:cNvSpPr>
          <p:nvPr>
            <p:ph type="title"/>
          </p:nvPr>
        </p:nvSpPr>
        <p:spPr>
          <a:xfrm>
            <a:off x="8318090" y="758952"/>
            <a:ext cx="2802194" cy="2109154"/>
          </a:xfrm>
        </p:spPr>
        <p:txBody>
          <a:bodyPr vert="horz" lIns="91440" tIns="45720" rIns="91440" bIns="45720" rtlCol="0" anchor="b">
            <a:normAutofit/>
          </a:bodyPr>
          <a:lstStyle/>
          <a:p>
            <a:pPr marL="742950" indent="-742950">
              <a:lnSpc>
                <a:spcPct val="85000"/>
              </a:lnSpc>
            </a:pPr>
            <a:r>
              <a:rPr lang="en-US" sz="3400">
                <a:solidFill>
                  <a:srgbClr val="FFFFFF"/>
                </a:solidFill>
              </a:rPr>
              <a:t>Outliers</a:t>
            </a:r>
          </a:p>
        </p:txBody>
      </p:sp>
      <p:sp>
        <p:nvSpPr>
          <p:cNvPr id="3" name="Content Placeholder 2">
            <a:extLst>
              <a:ext uri="{FF2B5EF4-FFF2-40B4-BE49-F238E27FC236}">
                <a16:creationId xmlns:a16="http://schemas.microsoft.com/office/drawing/2014/main" id="{9376E88C-21E2-9F19-1651-39CD5259CAE8}"/>
              </a:ext>
            </a:extLst>
          </p:cNvPr>
          <p:cNvSpPr>
            <a:spLocks noGrp="1"/>
          </p:cNvSpPr>
          <p:nvPr>
            <p:ph idx="1"/>
          </p:nvPr>
        </p:nvSpPr>
        <p:spPr>
          <a:xfrm>
            <a:off x="8318089" y="3088064"/>
            <a:ext cx="2802195" cy="3404176"/>
          </a:xfrm>
        </p:spPr>
        <p:txBody>
          <a:bodyPr vert="horz" lIns="91440" tIns="45720" rIns="91440" bIns="45720" rtlCol="0">
            <a:normAutofit/>
          </a:bodyPr>
          <a:lstStyle/>
          <a:p>
            <a:pPr marL="0" indent="0">
              <a:buNone/>
            </a:pPr>
            <a:r>
              <a:rPr lang="en-US">
                <a:solidFill>
                  <a:srgbClr val="D9D9D9"/>
                </a:solidFill>
              </a:rPr>
              <a:t>Transformed columns rather than removing outliers was driven by the need to retain valuable data. </a:t>
            </a:r>
          </a:p>
        </p:txBody>
      </p:sp>
      <p:sp useBgFill="1">
        <p:nvSpPr>
          <p:cNvPr id="15" name="Rectangle 14">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475C1ED1-A524-45B3-6893-412392013463}"/>
              </a:ext>
            </a:extLst>
          </p:cNvPr>
          <p:cNvPicPr>
            <a:picLocks noChangeAspect="1"/>
          </p:cNvPicPr>
          <p:nvPr/>
        </p:nvPicPr>
        <p:blipFill>
          <a:blip r:embed="rId2"/>
          <a:stretch>
            <a:fillRect/>
          </a:stretch>
        </p:blipFill>
        <p:spPr>
          <a:xfrm>
            <a:off x="825489" y="425766"/>
            <a:ext cx="6616823" cy="4185140"/>
          </a:xfrm>
          <a:prstGeom prst="rect">
            <a:avLst/>
          </a:prstGeom>
        </p:spPr>
      </p:pic>
      <p:sp>
        <p:nvSpPr>
          <p:cNvPr id="17" name="Rectangle 16">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able with numbers and text&#10;&#10;Description automatically generated">
            <a:extLst>
              <a:ext uri="{FF2B5EF4-FFF2-40B4-BE49-F238E27FC236}">
                <a16:creationId xmlns:a16="http://schemas.microsoft.com/office/drawing/2014/main" id="{001E59FD-8B40-12FC-C031-48EFBD778837}"/>
              </a:ext>
            </a:extLst>
          </p:cNvPr>
          <p:cNvPicPr>
            <a:picLocks noChangeAspect="1"/>
          </p:cNvPicPr>
          <p:nvPr/>
        </p:nvPicPr>
        <p:blipFill>
          <a:blip r:embed="rId3"/>
          <a:stretch>
            <a:fillRect/>
          </a:stretch>
        </p:blipFill>
        <p:spPr>
          <a:xfrm>
            <a:off x="825985" y="4855019"/>
            <a:ext cx="6096000" cy="1400038"/>
          </a:xfrm>
          <a:prstGeom prst="rect">
            <a:avLst/>
          </a:prstGeom>
        </p:spPr>
      </p:pic>
      <p:sp>
        <p:nvSpPr>
          <p:cNvPr id="10" name="Slide Number Placeholder 9">
            <a:extLst>
              <a:ext uri="{FF2B5EF4-FFF2-40B4-BE49-F238E27FC236}">
                <a16:creationId xmlns:a16="http://schemas.microsoft.com/office/drawing/2014/main" id="{1E93D091-A6E3-1408-0E2D-EF6B973B9EDB}"/>
              </a:ext>
            </a:extLst>
          </p:cNvPr>
          <p:cNvSpPr>
            <a:spLocks noGrp="1"/>
          </p:cNvSpPr>
          <p:nvPr>
            <p:ph type="sldNum" sz="quarter" idx="12"/>
          </p:nvPr>
        </p:nvSpPr>
        <p:spPr/>
        <p:txBody>
          <a:bodyPr>
            <a:normAutofit lnSpcReduction="10000"/>
          </a:bodyPr>
          <a:lstStyle/>
          <a:p>
            <a:fld id="{4FAB73BC-B049-4115-A692-8D63A059BFB8}" type="slidenum">
              <a:rPr lang="en-US" dirty="0"/>
              <a:t>10</a:t>
            </a:fld>
            <a:endParaRPr lang="en-US"/>
          </a:p>
        </p:txBody>
      </p:sp>
    </p:spTree>
    <p:extLst>
      <p:ext uri="{BB962C8B-B14F-4D97-AF65-F5344CB8AC3E}">
        <p14:creationId xmlns:p14="http://schemas.microsoft.com/office/powerpoint/2010/main" val="258082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C1BA6-0CBB-2200-D255-BBCCAD78230E}"/>
              </a:ext>
            </a:extLst>
          </p:cNvPr>
          <p:cNvSpPr>
            <a:spLocks noGrp="1"/>
          </p:cNvSpPr>
          <p:nvPr>
            <p:ph type="title"/>
          </p:nvPr>
        </p:nvSpPr>
        <p:spPr>
          <a:xfrm>
            <a:off x="718874" y="677863"/>
            <a:ext cx="4534047" cy="1325562"/>
          </a:xfrm>
        </p:spPr>
        <p:txBody>
          <a:bodyPr>
            <a:normAutofit/>
          </a:bodyPr>
          <a:lstStyle/>
          <a:p>
            <a:r>
              <a:rPr lang="en-US"/>
              <a:t>Data Partition </a:t>
            </a:r>
          </a:p>
        </p:txBody>
      </p:sp>
      <p:sp>
        <p:nvSpPr>
          <p:cNvPr id="3" name="Content Placeholder 2">
            <a:extLst>
              <a:ext uri="{FF2B5EF4-FFF2-40B4-BE49-F238E27FC236}">
                <a16:creationId xmlns:a16="http://schemas.microsoft.com/office/drawing/2014/main" id="{365C0CAC-BA64-4602-BD5F-D68D8147E07A}"/>
              </a:ext>
            </a:extLst>
          </p:cNvPr>
          <p:cNvSpPr>
            <a:spLocks noGrp="1"/>
          </p:cNvSpPr>
          <p:nvPr>
            <p:ph idx="1"/>
          </p:nvPr>
        </p:nvSpPr>
        <p:spPr>
          <a:xfrm>
            <a:off x="718874" y="2325158"/>
            <a:ext cx="4534048" cy="3854979"/>
          </a:xfrm>
        </p:spPr>
        <p:txBody>
          <a:bodyPr vert="horz" lIns="91440" tIns="45720" rIns="91440" bIns="45720" rtlCol="0" anchor="t">
            <a:normAutofit/>
          </a:bodyPr>
          <a:lstStyle/>
          <a:p>
            <a:r>
              <a:rPr lang="en-US">
                <a:ea typeface="+mn-lt"/>
                <a:cs typeface="+mn-lt"/>
              </a:rPr>
              <a:t>Partitioned the data into training, validation and testing with a 60:20:20 ratio.</a:t>
            </a:r>
            <a:endParaRPr lang="en-US"/>
          </a:p>
          <a:p>
            <a:r>
              <a:rPr lang="en-US">
                <a:ea typeface="+mn-lt"/>
                <a:cs typeface="+mn-lt"/>
              </a:rPr>
              <a:t>Enabled a more reliable and accurate evaluation of the model's effectiveness in predicting loan approval outcomes for small businesses </a:t>
            </a:r>
            <a:endParaRPr lang="en-US"/>
          </a:p>
        </p:txBody>
      </p:sp>
      <p:pic>
        <p:nvPicPr>
          <p:cNvPr id="4" name="Picture 3" descr="A screenshot of a computer&#10;&#10;Description automatically generated">
            <a:extLst>
              <a:ext uri="{FF2B5EF4-FFF2-40B4-BE49-F238E27FC236}">
                <a16:creationId xmlns:a16="http://schemas.microsoft.com/office/drawing/2014/main" id="{130C358D-DEC6-3242-1F1A-51FD6E8709FE}"/>
              </a:ext>
            </a:extLst>
          </p:cNvPr>
          <p:cNvPicPr>
            <a:picLocks noChangeAspect="1"/>
          </p:cNvPicPr>
          <p:nvPr/>
        </p:nvPicPr>
        <p:blipFill>
          <a:blip r:embed="rId2"/>
          <a:stretch>
            <a:fillRect/>
          </a:stretch>
        </p:blipFill>
        <p:spPr>
          <a:xfrm>
            <a:off x="5633157" y="1957178"/>
            <a:ext cx="5209989" cy="2943643"/>
          </a:xfrm>
          <a:prstGeom prst="rect">
            <a:avLst/>
          </a:prstGeom>
          <a:ln>
            <a:solidFill>
              <a:schemeClr val="tx1"/>
            </a:solidFill>
          </a:ln>
        </p:spPr>
      </p:pic>
      <p:sp>
        <p:nvSpPr>
          <p:cNvPr id="10" name="Slide Number Placeholder 9">
            <a:extLst>
              <a:ext uri="{FF2B5EF4-FFF2-40B4-BE49-F238E27FC236}">
                <a16:creationId xmlns:a16="http://schemas.microsoft.com/office/drawing/2014/main" id="{FEFC0676-4551-1D1A-B345-CA1FFF33E528}"/>
              </a:ext>
            </a:extLst>
          </p:cNvPr>
          <p:cNvSpPr>
            <a:spLocks noGrp="1"/>
          </p:cNvSpPr>
          <p:nvPr>
            <p:ph type="sldNum" sz="quarter" idx="12"/>
          </p:nvPr>
        </p:nvSpPr>
        <p:spPr/>
        <p:txBody>
          <a:bodyPr>
            <a:normAutofit lnSpcReduction="10000"/>
          </a:bodyPr>
          <a:lstStyle/>
          <a:p>
            <a:fld id="{4FAB73BC-B049-4115-A692-8D63A059BFB8}" type="slidenum">
              <a:rPr lang="en-US" dirty="0"/>
              <a:t>11</a:t>
            </a:fld>
            <a:endParaRPr lang="en-US"/>
          </a:p>
        </p:txBody>
      </p:sp>
    </p:spTree>
    <p:extLst>
      <p:ext uri="{BB962C8B-B14F-4D97-AF65-F5344CB8AC3E}">
        <p14:creationId xmlns:p14="http://schemas.microsoft.com/office/powerpoint/2010/main" val="1326610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4CFB4D4-CFF3-4172-AB21-A2B3D1223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404" y="0"/>
            <a:ext cx="375818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CB46E-EDD4-6280-369D-34247575DC48}"/>
              </a:ext>
            </a:extLst>
          </p:cNvPr>
          <p:cNvSpPr>
            <a:spLocks noGrp="1"/>
          </p:cNvSpPr>
          <p:nvPr>
            <p:ph type="title"/>
          </p:nvPr>
        </p:nvSpPr>
        <p:spPr>
          <a:xfrm>
            <a:off x="8147621" y="804672"/>
            <a:ext cx="2824640" cy="5215128"/>
          </a:xfrm>
        </p:spPr>
        <p:txBody>
          <a:bodyPr anchor="ctr">
            <a:normAutofit/>
          </a:bodyPr>
          <a:lstStyle/>
          <a:p>
            <a:r>
              <a:rPr lang="en-US" sz="2000">
                <a:solidFill>
                  <a:srgbClr val="FFFFFF"/>
                </a:solidFill>
              </a:rPr>
              <a:t>Models for our Target (categorical) variable</a:t>
            </a:r>
          </a:p>
        </p:txBody>
      </p:sp>
      <p:graphicFrame>
        <p:nvGraphicFramePr>
          <p:cNvPr id="5" name="Content Placeholder 2">
            <a:extLst>
              <a:ext uri="{FF2B5EF4-FFF2-40B4-BE49-F238E27FC236}">
                <a16:creationId xmlns:a16="http://schemas.microsoft.com/office/drawing/2014/main" id="{DAB382A4-9E2F-5020-1D86-9E831754D69D}"/>
              </a:ext>
            </a:extLst>
          </p:cNvPr>
          <p:cNvGraphicFramePr>
            <a:graphicFrameLocks noGrp="1"/>
          </p:cNvGraphicFramePr>
          <p:nvPr>
            <p:ph idx="1"/>
            <p:extLst>
              <p:ext uri="{D42A27DB-BD31-4B8C-83A1-F6EECF244321}">
                <p14:modId xmlns:p14="http://schemas.microsoft.com/office/powerpoint/2010/main" val="1973758867"/>
              </p:ext>
            </p:extLst>
          </p:nvPr>
        </p:nvGraphicFramePr>
        <p:xfrm>
          <a:off x="804672" y="804671"/>
          <a:ext cx="5945449" cy="5255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Slide Number Placeholder 52">
            <a:extLst>
              <a:ext uri="{FF2B5EF4-FFF2-40B4-BE49-F238E27FC236}">
                <a16:creationId xmlns:a16="http://schemas.microsoft.com/office/drawing/2014/main" id="{0CE6B5A9-3253-D75D-1C43-FB6CFAA2A985}"/>
              </a:ext>
            </a:extLst>
          </p:cNvPr>
          <p:cNvSpPr>
            <a:spLocks noGrp="1"/>
          </p:cNvSpPr>
          <p:nvPr>
            <p:ph type="sldNum" sz="quarter" idx="12"/>
          </p:nvPr>
        </p:nvSpPr>
        <p:spPr/>
        <p:txBody>
          <a:bodyPr>
            <a:normAutofit lnSpcReduction="10000"/>
          </a:bodyPr>
          <a:lstStyle/>
          <a:p>
            <a:fld id="{4FAB73BC-B049-4115-A692-8D63A059BFB8}" type="slidenum">
              <a:rPr lang="en-US" dirty="0"/>
              <a:t>12</a:t>
            </a:fld>
            <a:endParaRPr lang="en-US"/>
          </a:p>
        </p:txBody>
      </p:sp>
    </p:spTree>
    <p:extLst>
      <p:ext uri="{BB962C8B-B14F-4D97-AF65-F5344CB8AC3E}">
        <p14:creationId xmlns:p14="http://schemas.microsoft.com/office/powerpoint/2010/main" val="1020239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09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5A071F9-D944-373B-5729-C31DF5D8C8C7}"/>
              </a:ext>
            </a:extLst>
          </p:cNvPr>
          <p:cNvSpPr>
            <a:spLocks noGrp="1"/>
          </p:cNvSpPr>
          <p:nvPr>
            <p:ph type="title"/>
          </p:nvPr>
        </p:nvSpPr>
        <p:spPr>
          <a:xfrm>
            <a:off x="1261871" y="365760"/>
            <a:ext cx="9858383" cy="1325562"/>
          </a:xfrm>
        </p:spPr>
        <p:txBody>
          <a:bodyPr>
            <a:normAutofit/>
          </a:bodyPr>
          <a:lstStyle/>
          <a:p>
            <a:r>
              <a:rPr lang="en-US"/>
              <a:t>Model Performance: Comparision</a:t>
            </a:r>
          </a:p>
        </p:txBody>
      </p:sp>
      <p:sp>
        <p:nvSpPr>
          <p:cNvPr id="19" name="Rectangle 18">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3724"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4">
            <a:extLst>
              <a:ext uri="{FF2B5EF4-FFF2-40B4-BE49-F238E27FC236}">
                <a16:creationId xmlns:a16="http://schemas.microsoft.com/office/drawing/2014/main" id="{A66CB625-3F75-A0D7-7FDF-28AEC06363E5}"/>
              </a:ext>
            </a:extLst>
          </p:cNvPr>
          <p:cNvGraphicFramePr>
            <a:graphicFrameLocks noGrp="1"/>
          </p:cNvGraphicFramePr>
          <p:nvPr>
            <p:ph idx="1"/>
            <p:extLst>
              <p:ext uri="{D42A27DB-BD31-4B8C-83A1-F6EECF244321}">
                <p14:modId xmlns:p14="http://schemas.microsoft.com/office/powerpoint/2010/main" val="3980820863"/>
              </p:ext>
            </p:extLst>
          </p:nvPr>
        </p:nvGraphicFramePr>
        <p:xfrm>
          <a:off x="1832759" y="2013055"/>
          <a:ext cx="8716800" cy="4201480"/>
        </p:xfrm>
        <a:graphic>
          <a:graphicData uri="http://schemas.openxmlformats.org/drawingml/2006/table">
            <a:tbl>
              <a:tblPr firstRow="1" bandRow="1">
                <a:solidFill>
                  <a:srgbClr val="F2F2F2">
                    <a:alpha val="30196"/>
                  </a:srgbClr>
                </a:solidFill>
                <a:tableStyleId>{5C22544A-7EE6-4342-B048-85BDC9FD1C3A}</a:tableStyleId>
              </a:tblPr>
              <a:tblGrid>
                <a:gridCol w="2518009">
                  <a:extLst>
                    <a:ext uri="{9D8B030D-6E8A-4147-A177-3AD203B41FA5}">
                      <a16:colId xmlns:a16="http://schemas.microsoft.com/office/drawing/2014/main" val="3883607413"/>
                    </a:ext>
                  </a:extLst>
                </a:gridCol>
                <a:gridCol w="1122680">
                  <a:extLst>
                    <a:ext uri="{9D8B030D-6E8A-4147-A177-3AD203B41FA5}">
                      <a16:colId xmlns:a16="http://schemas.microsoft.com/office/drawing/2014/main" val="2278080554"/>
                    </a:ext>
                  </a:extLst>
                </a:gridCol>
                <a:gridCol w="1166044">
                  <a:extLst>
                    <a:ext uri="{9D8B030D-6E8A-4147-A177-3AD203B41FA5}">
                      <a16:colId xmlns:a16="http://schemas.microsoft.com/office/drawing/2014/main" val="636335018"/>
                    </a:ext>
                  </a:extLst>
                </a:gridCol>
                <a:gridCol w="950673">
                  <a:extLst>
                    <a:ext uri="{9D8B030D-6E8A-4147-A177-3AD203B41FA5}">
                      <a16:colId xmlns:a16="http://schemas.microsoft.com/office/drawing/2014/main" val="3217679624"/>
                    </a:ext>
                  </a:extLst>
                </a:gridCol>
                <a:gridCol w="946258">
                  <a:extLst>
                    <a:ext uri="{9D8B030D-6E8A-4147-A177-3AD203B41FA5}">
                      <a16:colId xmlns:a16="http://schemas.microsoft.com/office/drawing/2014/main" val="1960635213"/>
                    </a:ext>
                  </a:extLst>
                </a:gridCol>
                <a:gridCol w="1066878">
                  <a:extLst>
                    <a:ext uri="{9D8B030D-6E8A-4147-A177-3AD203B41FA5}">
                      <a16:colId xmlns:a16="http://schemas.microsoft.com/office/drawing/2014/main" val="260470668"/>
                    </a:ext>
                  </a:extLst>
                </a:gridCol>
                <a:gridCol w="946258">
                  <a:extLst>
                    <a:ext uri="{9D8B030D-6E8A-4147-A177-3AD203B41FA5}">
                      <a16:colId xmlns:a16="http://schemas.microsoft.com/office/drawing/2014/main" val="1411944486"/>
                    </a:ext>
                  </a:extLst>
                </a:gridCol>
              </a:tblGrid>
              <a:tr h="420148">
                <a:tc rowSpan="2">
                  <a:txBody>
                    <a:bodyPr/>
                    <a:lstStyle/>
                    <a:p>
                      <a:pPr algn="ctr"/>
                      <a:r>
                        <a:rPr lang="en-US" sz="1400" b="0" cap="none" spc="0">
                          <a:solidFill>
                            <a:schemeClr val="bg1"/>
                          </a:solidFill>
                          <a:effectLst/>
                        </a:rPr>
                        <a:t>Model Name</a:t>
                      </a:r>
                    </a:p>
                  </a:txBody>
                  <a:tcPr marL="117344" marR="0" marT="90265" marB="90265" anchor="ctr">
                    <a:lnL w="12700" cap="flat" cmpd="sng" algn="ctr">
                      <a:solidFill>
                        <a:schemeClr val="tx1"/>
                      </a:solidFill>
                      <a:prstDash val="solid"/>
                    </a:lnL>
                    <a:lnR w="12700" cmpd="sng">
                      <a:solidFill>
                        <a:schemeClr val="tx1"/>
                      </a:solidFill>
                    </a:lnR>
                    <a:lnT w="12700" cap="flat" cmpd="sng" algn="ctr">
                      <a:solidFill>
                        <a:schemeClr val="tx1"/>
                      </a:solidFill>
                      <a:prstDash val="solid"/>
                    </a:lnT>
                    <a:lnB w="12700" cmpd="sng">
                      <a:solidFill>
                        <a:schemeClr val="tx1"/>
                      </a:solidFill>
                    </a:lnB>
                    <a:solidFill>
                      <a:schemeClr val="accent1"/>
                    </a:solidFill>
                  </a:tcPr>
                </a:tc>
                <a:tc rowSpan="2">
                  <a:txBody>
                    <a:bodyPr/>
                    <a:lstStyle/>
                    <a:p>
                      <a:pPr algn="ctr"/>
                      <a:r>
                        <a:rPr lang="en-US" sz="1400" b="0" cap="none" spc="0">
                          <a:solidFill>
                            <a:schemeClr val="bg1"/>
                          </a:solidFill>
                          <a:effectLst/>
                        </a:rPr>
                        <a:t>Total Accuracy</a:t>
                      </a:r>
                    </a:p>
                  </a:txBody>
                  <a:tcPr marL="117344" marR="0" marT="90265" marB="90265" anchor="ctr">
                    <a:lnL w="12700" cmpd="sng">
                      <a:solidFill>
                        <a:schemeClr val="tx1"/>
                      </a:solidFill>
                    </a:lnL>
                    <a:lnR w="12700" cmpd="sng">
                      <a:solidFill>
                        <a:schemeClr val="tx1"/>
                      </a:solidFill>
                    </a:lnR>
                    <a:lnT w="12700" cap="flat" cmpd="sng" algn="ctr">
                      <a:solidFill>
                        <a:schemeClr val="tx1"/>
                      </a:solidFill>
                      <a:prstDash val="solid"/>
                    </a:lnT>
                    <a:lnB w="12700" cmpd="sng">
                      <a:solidFill>
                        <a:schemeClr val="tx1"/>
                      </a:solidFill>
                    </a:lnB>
                    <a:solidFill>
                      <a:schemeClr val="accent1"/>
                    </a:solidFill>
                  </a:tcPr>
                </a:tc>
                <a:tc rowSpan="2">
                  <a:txBody>
                    <a:bodyPr/>
                    <a:lstStyle/>
                    <a:p>
                      <a:pPr algn="ctr"/>
                      <a:r>
                        <a:rPr lang="en-US" sz="1400" b="0" cap="none" spc="0">
                          <a:solidFill>
                            <a:schemeClr val="bg1"/>
                          </a:solidFill>
                          <a:effectLst/>
                        </a:rPr>
                        <a:t>Accuracy of the 1 Prediction</a:t>
                      </a:r>
                    </a:p>
                  </a:txBody>
                  <a:tcPr marL="117344" marR="0" marT="90265" marB="90265" anchor="ctr">
                    <a:lnL w="12700" cmpd="sng">
                      <a:solidFill>
                        <a:schemeClr val="tx1"/>
                      </a:solidFill>
                    </a:lnL>
                    <a:lnR w="12700" cmpd="sng">
                      <a:solidFill>
                        <a:schemeClr val="tx1"/>
                      </a:solidFill>
                    </a:lnR>
                    <a:lnT w="12700" cap="flat" cmpd="sng" algn="ctr">
                      <a:solidFill>
                        <a:schemeClr val="tx1"/>
                      </a:solidFill>
                      <a:prstDash val="solid"/>
                    </a:lnT>
                    <a:lnB w="12700" cmpd="sng">
                      <a:solidFill>
                        <a:schemeClr val="tx1"/>
                      </a:solidFill>
                    </a:lnB>
                    <a:solidFill>
                      <a:schemeClr val="accent1"/>
                    </a:solidFill>
                  </a:tcPr>
                </a:tc>
                <a:tc rowSpan="2">
                  <a:txBody>
                    <a:bodyPr/>
                    <a:lstStyle/>
                    <a:p>
                      <a:pPr algn="ctr"/>
                      <a:r>
                        <a:rPr lang="en-US" sz="1400" b="0" cap="none" spc="0">
                          <a:solidFill>
                            <a:schemeClr val="bg1"/>
                          </a:solidFill>
                          <a:effectLst/>
                        </a:rPr>
                        <a:t>Lift </a:t>
                      </a:r>
                    </a:p>
                    <a:p>
                      <a:pPr lvl="0" algn="ctr">
                        <a:buNone/>
                      </a:pPr>
                      <a:r>
                        <a:rPr lang="en-US" sz="1300" b="0" cap="none" spc="0">
                          <a:solidFill>
                            <a:schemeClr val="bg1"/>
                          </a:solidFill>
                          <a:effectLst/>
                        </a:rPr>
                        <a:t>(Top 30%)</a:t>
                      </a:r>
                    </a:p>
                  </a:txBody>
                  <a:tcPr marL="117344" marR="0" marT="90265" marB="90265" anchor="ctr">
                    <a:lnL w="12700" cmpd="sng">
                      <a:solidFill>
                        <a:schemeClr val="tx1"/>
                      </a:solidFill>
                    </a:lnL>
                    <a:lnR w="12700" cmpd="sng">
                      <a:solidFill>
                        <a:schemeClr val="tx1"/>
                      </a:solidFill>
                    </a:lnR>
                    <a:lnT w="12700" cap="flat" cmpd="sng" algn="ctr">
                      <a:solidFill>
                        <a:schemeClr val="tx1"/>
                      </a:solidFill>
                      <a:prstDash val="solid"/>
                    </a:lnT>
                    <a:lnB w="12700" cmpd="sng">
                      <a:solidFill>
                        <a:schemeClr val="tx1"/>
                      </a:solidFill>
                    </a:lnB>
                    <a:solidFill>
                      <a:schemeClr val="accent1"/>
                    </a:solidFill>
                  </a:tcPr>
                </a:tc>
                <a:tc gridSpan="3">
                  <a:txBody>
                    <a:bodyPr/>
                    <a:lstStyle/>
                    <a:p>
                      <a:pPr algn="ctr"/>
                      <a:r>
                        <a:rPr lang="en-US" sz="1400" b="0" cap="none" spc="0">
                          <a:solidFill>
                            <a:schemeClr val="bg1"/>
                          </a:solidFill>
                          <a:effectLst/>
                        </a:rPr>
                        <a:t>AUC</a:t>
                      </a:r>
                    </a:p>
                  </a:txBody>
                  <a:tcPr marL="117344" marR="0" marT="90265" marB="90265" anchor="ctr">
                    <a:lnL w="12700" cmpd="sng">
                      <a:solidFill>
                        <a:schemeClr val="tx1"/>
                      </a:solidFill>
                    </a:lnL>
                    <a:lnR w="12700" cmpd="sng">
                      <a:solidFill>
                        <a:schemeClr val="tx1"/>
                      </a:solidFill>
                    </a:lnR>
                    <a:lnT w="12700" cap="flat" cmpd="sng" algn="ctr">
                      <a:solidFill>
                        <a:schemeClr val="tx1"/>
                      </a:solidFill>
                      <a:prstDash val="solid"/>
                    </a:lnT>
                    <a:lnB w="12700" cmpd="sng">
                      <a:solidFill>
                        <a:schemeClr val="tx1"/>
                      </a:solidFill>
                    </a:lnB>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14316297"/>
                  </a:ext>
                </a:extLst>
              </a:tr>
              <a:tr h="42014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sz="1400" cap="none" spc="0">
                          <a:solidFill>
                            <a:schemeClr val="bg1"/>
                          </a:solidFill>
                          <a:effectLst/>
                        </a:rPr>
                        <a:t>Training</a:t>
                      </a:r>
                    </a:p>
                  </a:txBody>
                  <a:tcPr marL="117344" marR="0" marT="90265" marB="90265" anchor="ctr">
                    <a:lnL w="12700" cmpd="sng">
                      <a:solidFill>
                        <a:schemeClr val="tx1"/>
                      </a:solidFill>
                    </a:lnL>
                    <a:lnR w="12700" cap="flat" cmpd="sng" algn="ctr">
                      <a:solidFill>
                        <a:schemeClr val="tx1"/>
                      </a:solidFill>
                      <a:prstDash val="solid"/>
                    </a:lnR>
                    <a:lnT w="12700" cmpd="sng">
                      <a:solidFill>
                        <a:schemeClr val="tx1"/>
                      </a:solidFill>
                    </a:lnT>
                    <a:lnB w="12700" cap="flat" cmpd="sng" algn="ctr">
                      <a:solidFill>
                        <a:schemeClr val="tx1"/>
                      </a:solidFill>
                      <a:prstDash val="solid"/>
                    </a:lnB>
                    <a:solidFill>
                      <a:schemeClr val="tx1">
                        <a:lumMod val="50000"/>
                        <a:lumOff val="50000"/>
                      </a:schemeClr>
                    </a:solidFill>
                  </a:tcPr>
                </a:tc>
                <a:tc>
                  <a:txBody>
                    <a:bodyPr/>
                    <a:lstStyle/>
                    <a:p>
                      <a:pPr algn="ctr"/>
                      <a:r>
                        <a:rPr lang="en-US" sz="1400" cap="none" spc="0">
                          <a:solidFill>
                            <a:schemeClr val="bg1"/>
                          </a:solidFill>
                          <a:effectLst/>
                        </a:rPr>
                        <a:t>Validation</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lnT>
                    <a:lnB w="12700" cap="flat" cmpd="sng" algn="ctr">
                      <a:solidFill>
                        <a:schemeClr val="tx1"/>
                      </a:solidFill>
                      <a:prstDash val="solid"/>
                    </a:lnB>
                    <a:solidFill>
                      <a:schemeClr val="tx1">
                        <a:lumMod val="50000"/>
                        <a:lumOff val="50000"/>
                      </a:schemeClr>
                    </a:solidFill>
                  </a:tcPr>
                </a:tc>
                <a:tc>
                  <a:txBody>
                    <a:bodyPr/>
                    <a:lstStyle/>
                    <a:p>
                      <a:pPr algn="ctr"/>
                      <a:r>
                        <a:rPr lang="en-US" sz="1400" cap="none" spc="0">
                          <a:solidFill>
                            <a:schemeClr val="bg1"/>
                          </a:solidFill>
                          <a:effectLst/>
                        </a:rPr>
                        <a:t>Test</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lnT>
                    <a:lnB w="12700" cap="flat" cmpd="sng" algn="ctr">
                      <a:solidFill>
                        <a:schemeClr val="tx1"/>
                      </a:solidFill>
                      <a:prstDash val="solid"/>
                    </a:lnB>
                    <a:solidFill>
                      <a:schemeClr val="tx1">
                        <a:lumMod val="50000"/>
                        <a:lumOff val="50000"/>
                      </a:schemeClr>
                    </a:solidFill>
                  </a:tcPr>
                </a:tc>
                <a:extLst>
                  <a:ext uri="{0D108BD9-81ED-4DB2-BD59-A6C34878D82A}">
                    <a16:rowId xmlns:a16="http://schemas.microsoft.com/office/drawing/2014/main" val="1069219944"/>
                  </a:ext>
                </a:extLst>
              </a:tr>
              <a:tr h="420148">
                <a:tc>
                  <a:txBody>
                    <a:bodyPr/>
                    <a:lstStyle/>
                    <a:p>
                      <a:r>
                        <a:rPr lang="en-US" sz="1400" cap="none" spc="0">
                          <a:solidFill>
                            <a:schemeClr val="tx1"/>
                          </a:solidFill>
                          <a:effectLst/>
                        </a:rPr>
                        <a:t>Logistic Regression Model</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85.64</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80.67</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2.5</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.8999</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.8638</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.8588</a:t>
                      </a:r>
                    </a:p>
                  </a:txBody>
                  <a:tcPr marL="117344" marR="0" marT="90265" marB="90265" anchor="ctr">
                    <a:lnL w="12700" cap="flat" cmpd="sng" algn="ctr">
                      <a:solidFill>
                        <a:schemeClr val="tx1"/>
                      </a:solidFill>
                      <a:prstDash val="solid"/>
                    </a:lnL>
                    <a:lnR w="12700" cmpd="sng">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extLst>
                  <a:ext uri="{0D108BD9-81ED-4DB2-BD59-A6C34878D82A}">
                    <a16:rowId xmlns:a16="http://schemas.microsoft.com/office/drawing/2014/main" val="2147268203"/>
                  </a:ext>
                </a:extLst>
              </a:tr>
              <a:tr h="420148">
                <a:tc>
                  <a:txBody>
                    <a:bodyPr/>
                    <a:lstStyle/>
                    <a:p>
                      <a:r>
                        <a:rPr lang="en-US" sz="1400" cap="none" spc="0">
                          <a:solidFill>
                            <a:schemeClr val="tx1"/>
                          </a:solidFill>
                          <a:effectLst/>
                        </a:rPr>
                        <a:t>Decision Tree Model</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r>
                        <a:rPr lang="en-US" sz="1400" cap="none" spc="0">
                          <a:solidFill>
                            <a:schemeClr val="tx1"/>
                          </a:solidFill>
                          <a:effectLst/>
                        </a:rPr>
                        <a:t>98.29</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r>
                        <a:rPr lang="en-US" sz="1400" cap="none" spc="0">
                          <a:solidFill>
                            <a:schemeClr val="tx1"/>
                          </a:solidFill>
                          <a:effectLst/>
                        </a:rPr>
                        <a:t>86.27</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r>
                        <a:rPr lang="en-US" sz="1400" cap="none" spc="0">
                          <a:solidFill>
                            <a:schemeClr val="tx1"/>
                          </a:solidFill>
                          <a:effectLst/>
                        </a:rPr>
                        <a:t>3.0</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r>
                        <a:rPr lang="en-US" sz="1400" cap="none" spc="0">
                          <a:solidFill>
                            <a:schemeClr val="tx1"/>
                          </a:solidFill>
                          <a:effectLst/>
                        </a:rPr>
                        <a:t>0.9702</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r>
                        <a:rPr lang="en-US" sz="1400" cap="none" spc="0">
                          <a:solidFill>
                            <a:schemeClr val="tx1"/>
                          </a:solidFill>
                          <a:effectLst/>
                        </a:rPr>
                        <a:t>0.9363</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r>
                        <a:rPr lang="en-US" sz="1400" cap="none" spc="0">
                          <a:solidFill>
                            <a:schemeClr val="tx1"/>
                          </a:solidFill>
                          <a:effectLst/>
                        </a:rPr>
                        <a:t>0.9338</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extLst>
                  <a:ext uri="{0D108BD9-81ED-4DB2-BD59-A6C34878D82A}">
                    <a16:rowId xmlns:a16="http://schemas.microsoft.com/office/drawing/2014/main" val="3913784483"/>
                  </a:ext>
                </a:extLst>
              </a:tr>
              <a:tr h="420148">
                <a:tc>
                  <a:txBody>
                    <a:bodyPr/>
                    <a:lstStyle/>
                    <a:p>
                      <a:r>
                        <a:rPr lang="en-US" sz="1400" cap="none" spc="0">
                          <a:solidFill>
                            <a:schemeClr val="tx1"/>
                          </a:solidFill>
                          <a:effectLst/>
                        </a:rPr>
                        <a:t>Neural Network Model</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87.88</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70.23</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2.6</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0.9397</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0.9036</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0.8997</a:t>
                      </a:r>
                    </a:p>
                  </a:txBody>
                  <a:tcPr marL="117344" marR="0" marT="90265" marB="90265" anchor="ctr">
                    <a:lnL w="12700" cap="flat" cmpd="sng" algn="ctr">
                      <a:solidFill>
                        <a:schemeClr val="tx1"/>
                      </a:solidFill>
                      <a:prstDash val="solid"/>
                    </a:lnL>
                    <a:lnR w="12700" cmpd="sng">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extLst>
                  <a:ext uri="{0D108BD9-81ED-4DB2-BD59-A6C34878D82A}">
                    <a16:rowId xmlns:a16="http://schemas.microsoft.com/office/drawing/2014/main" val="1146551441"/>
                  </a:ext>
                </a:extLst>
              </a:tr>
              <a:tr h="420148">
                <a:tc>
                  <a:txBody>
                    <a:bodyPr/>
                    <a:lstStyle/>
                    <a:p>
                      <a:r>
                        <a:rPr lang="en-US" sz="1400" cap="none" spc="0">
                          <a:solidFill>
                            <a:schemeClr val="tx1"/>
                          </a:solidFill>
                          <a:effectLst/>
                        </a:rPr>
                        <a:t>Discriminant Model</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r>
                        <a:rPr lang="en-US" sz="1400" cap="none" spc="0">
                          <a:solidFill>
                            <a:schemeClr val="tx1"/>
                          </a:solidFill>
                          <a:effectLst/>
                        </a:rPr>
                        <a:t>67.2</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r>
                        <a:rPr lang="en-US" sz="1400" cap="none" spc="0">
                          <a:solidFill>
                            <a:schemeClr val="tx1"/>
                          </a:solidFill>
                          <a:effectLst/>
                        </a:rPr>
                        <a:t>40.42</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endParaRPr lang="en-US" sz="1400" cap="none" spc="0">
                        <a:solidFill>
                          <a:schemeClr val="tx1"/>
                        </a:solidFill>
                        <a:effectLst/>
                      </a:endParaRP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r>
                        <a:rPr lang="en-US" sz="1400" cap="none" spc="0">
                          <a:solidFill>
                            <a:schemeClr val="tx1"/>
                          </a:solidFill>
                          <a:effectLst/>
                        </a:rPr>
                        <a:t>0.7468</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endParaRPr lang="en-US" sz="1400" cap="none" spc="0">
                        <a:solidFill>
                          <a:schemeClr val="tx1"/>
                        </a:solidFill>
                        <a:effectLst/>
                      </a:endParaRP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endParaRPr lang="en-US" sz="1400" cap="none" spc="0">
                        <a:solidFill>
                          <a:schemeClr val="tx1"/>
                        </a:solidFill>
                        <a:effectLst/>
                      </a:endParaRP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extLst>
                  <a:ext uri="{0D108BD9-81ED-4DB2-BD59-A6C34878D82A}">
                    <a16:rowId xmlns:a16="http://schemas.microsoft.com/office/drawing/2014/main" val="2534078612"/>
                  </a:ext>
                </a:extLst>
              </a:tr>
              <a:tr h="420148">
                <a:tc>
                  <a:txBody>
                    <a:bodyPr/>
                    <a:lstStyle/>
                    <a:p>
                      <a:r>
                        <a:rPr lang="en-US" sz="1400" cap="none" spc="0">
                          <a:solidFill>
                            <a:schemeClr val="tx1"/>
                          </a:solidFill>
                          <a:effectLst/>
                        </a:rPr>
                        <a:t>KNN Model</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83.2</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78.23</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tc>
                  <a:txBody>
                    <a:bodyPr/>
                    <a:lstStyle/>
                    <a:p>
                      <a:pPr algn="ctr"/>
                      <a:endParaRPr lang="en-US" sz="1400" cap="none" spc="0">
                        <a:solidFill>
                          <a:schemeClr val="tx1"/>
                        </a:solidFill>
                        <a:effectLst/>
                      </a:endParaRPr>
                    </a:p>
                  </a:txBody>
                  <a:tcPr marL="117344" marR="0" marT="90265" marB="90265"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0.9397</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0.9036</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0.8997</a:t>
                      </a:r>
                    </a:p>
                  </a:txBody>
                  <a:tcPr marL="117344" marR="0" marT="90265" marB="90265" anchor="ctr">
                    <a:lnL w="12700" cap="flat" cmpd="sng" algn="ctr">
                      <a:solidFill>
                        <a:schemeClr val="tx1"/>
                      </a:solidFill>
                      <a:prstDash val="solid"/>
                    </a:lnL>
                    <a:lnR w="12700" cmpd="sng">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extLst>
                  <a:ext uri="{0D108BD9-81ED-4DB2-BD59-A6C34878D82A}">
                    <a16:rowId xmlns:a16="http://schemas.microsoft.com/office/drawing/2014/main" val="2061081001"/>
                  </a:ext>
                </a:extLst>
              </a:tr>
              <a:tr h="420148">
                <a:tc>
                  <a:txBody>
                    <a:bodyPr/>
                    <a:lstStyle/>
                    <a:p>
                      <a:r>
                        <a:rPr lang="en-US" sz="1400" cap="none" spc="0">
                          <a:solidFill>
                            <a:schemeClr val="tx1"/>
                          </a:solidFill>
                          <a:effectLst/>
                        </a:rPr>
                        <a:t>Naïve Bayes Model</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r>
                        <a:rPr lang="en-US" sz="1400" cap="none" spc="0">
                          <a:solidFill>
                            <a:schemeClr val="tx1"/>
                          </a:solidFill>
                          <a:effectLst/>
                        </a:rPr>
                        <a:t>74.9</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r>
                        <a:rPr lang="en-US" sz="1400" cap="none" spc="0">
                          <a:solidFill>
                            <a:schemeClr val="tx1"/>
                          </a:solidFill>
                          <a:effectLst/>
                        </a:rPr>
                        <a:t>66.62</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r>
                        <a:rPr lang="en-US" sz="1400" cap="none" spc="0">
                          <a:solidFill>
                            <a:schemeClr val="tx1"/>
                          </a:solidFill>
                          <a:effectLst/>
                        </a:rPr>
                        <a:t>2.2</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r>
                        <a:rPr lang="en-US" sz="1400" cap="none" spc="0">
                          <a:solidFill>
                            <a:schemeClr val="tx1"/>
                          </a:solidFill>
                          <a:effectLst/>
                        </a:rPr>
                        <a:t>0.8151</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r>
                        <a:rPr lang="en-US" sz="1400" cap="none" spc="0">
                          <a:solidFill>
                            <a:schemeClr val="tx1"/>
                          </a:solidFill>
                          <a:effectLst/>
                        </a:rPr>
                        <a:t>0.792</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r>
                        <a:rPr lang="en-US" sz="1400" cap="none" spc="0">
                          <a:solidFill>
                            <a:schemeClr val="tx1"/>
                          </a:solidFill>
                          <a:effectLst/>
                        </a:rPr>
                        <a:t>0.7884</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extLst>
                  <a:ext uri="{0D108BD9-81ED-4DB2-BD59-A6C34878D82A}">
                    <a16:rowId xmlns:a16="http://schemas.microsoft.com/office/drawing/2014/main" val="2278454487"/>
                  </a:ext>
                </a:extLst>
              </a:tr>
              <a:tr h="420148">
                <a:tc>
                  <a:txBody>
                    <a:bodyPr/>
                    <a:lstStyle/>
                    <a:p>
                      <a:r>
                        <a:rPr lang="en-US" sz="1400" cap="none" spc="0">
                          <a:solidFill>
                            <a:schemeClr val="tx1"/>
                          </a:solidFill>
                          <a:effectLst/>
                        </a:rPr>
                        <a:t>Bootstrap Forest Model</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97.08</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92.8</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3.0</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0.9853</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0.9651</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tc>
                  <a:txBody>
                    <a:bodyPr/>
                    <a:lstStyle/>
                    <a:p>
                      <a:pPr algn="ctr"/>
                      <a:r>
                        <a:rPr lang="en-US" sz="1400" cap="none" spc="0">
                          <a:solidFill>
                            <a:schemeClr val="tx1"/>
                          </a:solidFill>
                          <a:effectLst/>
                        </a:rPr>
                        <a:t>0.9647</a:t>
                      </a:r>
                    </a:p>
                  </a:txBody>
                  <a:tcPr marL="117344" marR="0" marT="90265" marB="90265" anchor="ctr">
                    <a:lnL w="12700" cap="flat" cmpd="sng" algn="ctr">
                      <a:solidFill>
                        <a:schemeClr val="tx1"/>
                      </a:solidFill>
                      <a:prstDash val="solid"/>
                    </a:lnL>
                    <a:lnR w="12700" cmpd="sng">
                      <a:solidFill>
                        <a:schemeClr val="tx1"/>
                      </a:solidFill>
                      <a:prstDash val="solid"/>
                    </a:lnR>
                    <a:lnT w="12700" cap="flat" cmpd="sng" algn="ctr">
                      <a:solidFill>
                        <a:schemeClr val="tx1"/>
                      </a:solidFill>
                      <a:prstDash val="solid"/>
                    </a:lnT>
                    <a:lnB w="12700" cmpd="sng">
                      <a:solidFill>
                        <a:schemeClr val="tx1"/>
                      </a:solidFill>
                      <a:prstDash val="solid"/>
                    </a:lnB>
                    <a:solidFill>
                      <a:schemeClr val="bg1">
                        <a:lumMod val="95000"/>
                      </a:schemeClr>
                    </a:solidFill>
                  </a:tcPr>
                </a:tc>
                <a:extLst>
                  <a:ext uri="{0D108BD9-81ED-4DB2-BD59-A6C34878D82A}">
                    <a16:rowId xmlns:a16="http://schemas.microsoft.com/office/drawing/2014/main" val="2192575951"/>
                  </a:ext>
                </a:extLst>
              </a:tr>
              <a:tr h="420148">
                <a:tc>
                  <a:txBody>
                    <a:bodyPr/>
                    <a:lstStyle/>
                    <a:p>
                      <a:r>
                        <a:rPr lang="en-US" sz="1400" cap="none" spc="0">
                          <a:solidFill>
                            <a:schemeClr val="tx1"/>
                          </a:solidFill>
                          <a:effectLst/>
                        </a:rPr>
                        <a:t>Boosted Tree Model</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r>
                        <a:rPr lang="en-US" sz="1400" cap="none" spc="0">
                          <a:solidFill>
                            <a:schemeClr val="tx1"/>
                          </a:solidFill>
                          <a:effectLst/>
                        </a:rPr>
                        <a:t>93.52</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r>
                        <a:rPr lang="en-US" sz="1400" cap="none" spc="0">
                          <a:solidFill>
                            <a:schemeClr val="tx1"/>
                          </a:solidFill>
                          <a:effectLst/>
                        </a:rPr>
                        <a:t>90.26</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r>
                        <a:rPr lang="en-US" sz="1400" cap="none" spc="0">
                          <a:solidFill>
                            <a:schemeClr val="tx1"/>
                          </a:solidFill>
                          <a:effectLst/>
                        </a:rPr>
                        <a:t>3.2</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r>
                        <a:rPr lang="en-US" sz="1400" cap="none" spc="0">
                          <a:solidFill>
                            <a:schemeClr val="tx1"/>
                          </a:solidFill>
                          <a:effectLst/>
                        </a:rPr>
                        <a:t>0.9852</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r>
                        <a:rPr lang="en-US" sz="1400" cap="none" spc="0">
                          <a:solidFill>
                            <a:schemeClr val="tx1"/>
                          </a:solidFill>
                          <a:effectLst/>
                        </a:rPr>
                        <a:t>0.9759</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tc>
                  <a:txBody>
                    <a:bodyPr/>
                    <a:lstStyle/>
                    <a:p>
                      <a:pPr algn="ctr"/>
                      <a:r>
                        <a:rPr lang="en-US" sz="1400" cap="none" spc="0">
                          <a:solidFill>
                            <a:schemeClr val="tx1"/>
                          </a:solidFill>
                          <a:effectLst/>
                        </a:rPr>
                        <a:t>0.9757</a:t>
                      </a:r>
                    </a:p>
                  </a:txBody>
                  <a:tcPr marL="117344" marR="0" marT="90265" marB="90265" anchor="ctr">
                    <a:lnL w="12700" cap="flat" cmpd="sng" algn="ctr">
                      <a:solidFill>
                        <a:schemeClr val="tx1"/>
                      </a:solidFill>
                      <a:prstDash val="solid"/>
                    </a:lnL>
                    <a:lnR w="12700" cap="flat" cmpd="sng" algn="ctr">
                      <a:solidFill>
                        <a:schemeClr val="tx1"/>
                      </a:solidFill>
                      <a:prstDash val="solid"/>
                    </a:lnR>
                    <a:lnT w="12700" cmpd="sng">
                      <a:solidFill>
                        <a:schemeClr val="tx1"/>
                      </a:solidFill>
                      <a:prstDash val="solid"/>
                    </a:lnT>
                    <a:lnB w="12700" cap="flat" cmpd="sng" algn="ctr">
                      <a:solidFill>
                        <a:schemeClr val="tx1"/>
                      </a:solidFill>
                      <a:prstDash val="solid"/>
                    </a:lnB>
                    <a:solidFill>
                      <a:srgbClr val="F2F2F2">
                        <a:alpha val="30196"/>
                      </a:srgbClr>
                    </a:solidFill>
                  </a:tcPr>
                </a:tc>
                <a:extLst>
                  <a:ext uri="{0D108BD9-81ED-4DB2-BD59-A6C34878D82A}">
                    <a16:rowId xmlns:a16="http://schemas.microsoft.com/office/drawing/2014/main" val="3735034899"/>
                  </a:ext>
                </a:extLst>
              </a:tr>
            </a:tbl>
          </a:graphicData>
        </a:graphic>
      </p:graphicFrame>
      <p:sp>
        <p:nvSpPr>
          <p:cNvPr id="7" name="Slide Number Placeholder 6">
            <a:extLst>
              <a:ext uri="{FF2B5EF4-FFF2-40B4-BE49-F238E27FC236}">
                <a16:creationId xmlns:a16="http://schemas.microsoft.com/office/drawing/2014/main" id="{A8AA7296-68AA-92F5-D3B0-5276E7D34E5F}"/>
              </a:ext>
            </a:extLst>
          </p:cNvPr>
          <p:cNvSpPr>
            <a:spLocks noGrp="1"/>
          </p:cNvSpPr>
          <p:nvPr>
            <p:ph type="sldNum" sz="quarter" idx="12"/>
          </p:nvPr>
        </p:nvSpPr>
        <p:spPr/>
        <p:txBody>
          <a:bodyPr>
            <a:normAutofit lnSpcReduction="10000"/>
          </a:bodyPr>
          <a:lstStyle/>
          <a:p>
            <a:fld id="{4FAB73BC-B049-4115-A692-8D63A059BFB8}" type="slidenum">
              <a:rPr lang="en-US" dirty="0"/>
              <a:t>13</a:t>
            </a:fld>
            <a:endParaRPr lang="en-US"/>
          </a:p>
        </p:txBody>
      </p:sp>
    </p:spTree>
    <p:extLst>
      <p:ext uri="{BB962C8B-B14F-4D97-AF65-F5344CB8AC3E}">
        <p14:creationId xmlns:p14="http://schemas.microsoft.com/office/powerpoint/2010/main" val="1004290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FB301-EB0F-452C-1427-8441DFBBE117}"/>
              </a:ext>
            </a:extLst>
          </p:cNvPr>
          <p:cNvSpPr>
            <a:spLocks noGrp="1"/>
          </p:cNvSpPr>
          <p:nvPr>
            <p:ph type="title"/>
          </p:nvPr>
        </p:nvSpPr>
        <p:spPr>
          <a:xfrm>
            <a:off x="671590" y="473084"/>
            <a:ext cx="9692640" cy="778210"/>
          </a:xfrm>
        </p:spPr>
        <p:txBody>
          <a:bodyPr/>
          <a:lstStyle/>
          <a:p>
            <a:r>
              <a:rPr lang="en-US"/>
              <a:t>Best Model: Bootstrap Forest</a:t>
            </a:r>
          </a:p>
        </p:txBody>
      </p:sp>
      <p:sp>
        <p:nvSpPr>
          <p:cNvPr id="3" name="Content Placeholder 2">
            <a:extLst>
              <a:ext uri="{FF2B5EF4-FFF2-40B4-BE49-F238E27FC236}">
                <a16:creationId xmlns:a16="http://schemas.microsoft.com/office/drawing/2014/main" id="{C6FCF835-F43F-3BD4-5EFE-6D475D78FD05}"/>
              </a:ext>
            </a:extLst>
          </p:cNvPr>
          <p:cNvSpPr>
            <a:spLocks noGrp="1"/>
          </p:cNvSpPr>
          <p:nvPr>
            <p:ph idx="1"/>
          </p:nvPr>
        </p:nvSpPr>
        <p:spPr>
          <a:xfrm>
            <a:off x="1209483" y="3213279"/>
            <a:ext cx="3682760" cy="1475056"/>
          </a:xfrm>
        </p:spPr>
        <p:txBody>
          <a:bodyPr vert="horz" lIns="91440" tIns="45720" rIns="91440" bIns="45720" rtlCol="0" anchor="t">
            <a:normAutofit/>
          </a:bodyPr>
          <a:lstStyle/>
          <a:p>
            <a:r>
              <a:rPr lang="en-US">
                <a:ea typeface="+mn-lt"/>
                <a:cs typeface="+mn-lt"/>
              </a:rPr>
              <a:t>Total Accuracy: ~97.08%</a:t>
            </a:r>
            <a:endParaRPr lang="en-US"/>
          </a:p>
          <a:p>
            <a:r>
              <a:rPr lang="en-US">
                <a:ea typeface="+mn-lt"/>
                <a:cs typeface="+mn-lt"/>
              </a:rPr>
              <a:t>Accuracy of the 1 Prediction (Sensitivity): ~92.80%</a:t>
            </a:r>
            <a:endParaRPr lang="en-US"/>
          </a:p>
          <a:p>
            <a:endParaRPr lang="en-US"/>
          </a:p>
        </p:txBody>
      </p:sp>
      <p:pic>
        <p:nvPicPr>
          <p:cNvPr id="4" name="Picture 3" descr="A screenshot of a computer&#10;&#10;Description automatically generated">
            <a:extLst>
              <a:ext uri="{FF2B5EF4-FFF2-40B4-BE49-F238E27FC236}">
                <a16:creationId xmlns:a16="http://schemas.microsoft.com/office/drawing/2014/main" id="{E856F590-EFDA-D43D-6B12-BC3F1B475613}"/>
              </a:ext>
            </a:extLst>
          </p:cNvPr>
          <p:cNvPicPr>
            <a:picLocks noChangeAspect="1"/>
          </p:cNvPicPr>
          <p:nvPr/>
        </p:nvPicPr>
        <p:blipFill rotWithShape="1">
          <a:blip r:embed="rId3"/>
          <a:srcRect r="55202" b="44271"/>
          <a:stretch/>
        </p:blipFill>
        <p:spPr>
          <a:xfrm>
            <a:off x="5314579" y="1362995"/>
            <a:ext cx="5045029" cy="5126497"/>
          </a:xfrm>
          <a:prstGeom prst="rect">
            <a:avLst/>
          </a:prstGeom>
          <a:ln>
            <a:solidFill>
              <a:schemeClr val="tx1"/>
            </a:solidFill>
          </a:ln>
        </p:spPr>
      </p:pic>
      <p:sp>
        <p:nvSpPr>
          <p:cNvPr id="10" name="Slide Number Placeholder 9">
            <a:extLst>
              <a:ext uri="{FF2B5EF4-FFF2-40B4-BE49-F238E27FC236}">
                <a16:creationId xmlns:a16="http://schemas.microsoft.com/office/drawing/2014/main" id="{BD52D9D1-079E-7318-016C-CA496D85C7B0}"/>
              </a:ext>
            </a:extLst>
          </p:cNvPr>
          <p:cNvSpPr>
            <a:spLocks noGrp="1"/>
          </p:cNvSpPr>
          <p:nvPr>
            <p:ph type="sldNum" sz="quarter" idx="12"/>
          </p:nvPr>
        </p:nvSpPr>
        <p:spPr/>
        <p:txBody>
          <a:bodyPr>
            <a:normAutofit lnSpcReduction="10000"/>
          </a:bodyPr>
          <a:lstStyle/>
          <a:p>
            <a:r>
              <a:rPr lang="en-US"/>
              <a:t>14</a:t>
            </a:r>
          </a:p>
        </p:txBody>
      </p:sp>
    </p:spTree>
    <p:extLst>
      <p:ext uri="{BB962C8B-B14F-4D97-AF65-F5344CB8AC3E}">
        <p14:creationId xmlns:p14="http://schemas.microsoft.com/office/powerpoint/2010/main" val="2259121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FB301-EB0F-452C-1427-8441DFBBE117}"/>
              </a:ext>
            </a:extLst>
          </p:cNvPr>
          <p:cNvSpPr>
            <a:spLocks noGrp="1"/>
          </p:cNvSpPr>
          <p:nvPr>
            <p:ph type="title"/>
          </p:nvPr>
        </p:nvSpPr>
        <p:spPr>
          <a:xfrm>
            <a:off x="304223" y="355463"/>
            <a:ext cx="9692640" cy="810698"/>
          </a:xfrm>
        </p:spPr>
        <p:txBody>
          <a:bodyPr/>
          <a:lstStyle/>
          <a:p>
            <a:r>
              <a:rPr lang="en-US"/>
              <a:t>Best Model: Bootstrap Forest </a:t>
            </a:r>
            <a:r>
              <a:rPr lang="en-US" sz="2000"/>
              <a:t>(Continued.)</a:t>
            </a:r>
          </a:p>
        </p:txBody>
      </p:sp>
      <p:sp>
        <p:nvSpPr>
          <p:cNvPr id="3" name="Content Placeholder 2">
            <a:extLst>
              <a:ext uri="{FF2B5EF4-FFF2-40B4-BE49-F238E27FC236}">
                <a16:creationId xmlns:a16="http://schemas.microsoft.com/office/drawing/2014/main" id="{C6FCF835-F43F-3BD4-5EFE-6D475D78FD05}"/>
              </a:ext>
            </a:extLst>
          </p:cNvPr>
          <p:cNvSpPr>
            <a:spLocks noGrp="1"/>
          </p:cNvSpPr>
          <p:nvPr>
            <p:ph idx="1"/>
          </p:nvPr>
        </p:nvSpPr>
        <p:spPr>
          <a:xfrm>
            <a:off x="354663" y="2034746"/>
            <a:ext cx="5389210" cy="4351337"/>
          </a:xfrm>
        </p:spPr>
        <p:txBody>
          <a:bodyPr vert="horz" lIns="91440" tIns="45720" rIns="91440" bIns="45720" rtlCol="0" anchor="t">
            <a:normAutofit/>
          </a:bodyPr>
          <a:lstStyle/>
          <a:p>
            <a:r>
              <a:rPr lang="en-US">
                <a:ea typeface="+mn-lt"/>
                <a:cs typeface="+mn-lt"/>
              </a:rPr>
              <a:t>Lift:</a:t>
            </a:r>
            <a:endParaRPr lang="en-US"/>
          </a:p>
          <a:p>
            <a:pPr lvl="1">
              <a:buFont typeface="Wingdings 2" pitchFamily="34" charset="0"/>
              <a:buChar char=""/>
            </a:pPr>
            <a:r>
              <a:rPr lang="en-US">
                <a:ea typeface="+mn-lt"/>
                <a:cs typeface="+mn-lt"/>
              </a:rPr>
              <a:t>Training </a:t>
            </a:r>
            <a:r>
              <a:rPr lang="en-US" sz="1200">
                <a:ea typeface="+mn-lt"/>
                <a:cs typeface="+mn-lt"/>
              </a:rPr>
              <a:t>(30% portion)</a:t>
            </a:r>
            <a:r>
              <a:rPr lang="en-US">
                <a:ea typeface="+mn-lt"/>
                <a:cs typeface="+mn-lt"/>
              </a:rPr>
              <a:t>: ~3.2</a:t>
            </a:r>
            <a:endParaRPr lang="en-US"/>
          </a:p>
          <a:p>
            <a:pPr lvl="1">
              <a:buFont typeface="Wingdings 2" pitchFamily="34" charset="0"/>
              <a:buChar char=""/>
            </a:pPr>
            <a:r>
              <a:rPr lang="en-US">
                <a:ea typeface="+mn-lt"/>
                <a:cs typeface="+mn-lt"/>
              </a:rPr>
              <a:t>Validation </a:t>
            </a:r>
            <a:r>
              <a:rPr lang="en-US" sz="1200">
                <a:ea typeface="+mn-lt"/>
                <a:cs typeface="+mn-lt"/>
              </a:rPr>
              <a:t>(30% portion)</a:t>
            </a:r>
            <a:r>
              <a:rPr lang="en-US">
                <a:ea typeface="+mn-lt"/>
                <a:cs typeface="+mn-lt"/>
              </a:rPr>
              <a:t>: ~3.0</a:t>
            </a:r>
            <a:endParaRPr lang="en-US"/>
          </a:p>
          <a:p>
            <a:pPr lvl="1">
              <a:buFont typeface="Wingdings 2" pitchFamily="34" charset="0"/>
              <a:buChar char=""/>
            </a:pPr>
            <a:r>
              <a:rPr lang="en-US">
                <a:ea typeface="+mn-lt"/>
                <a:cs typeface="+mn-lt"/>
              </a:rPr>
              <a:t>Test </a:t>
            </a:r>
            <a:r>
              <a:rPr lang="en-US" sz="1200">
                <a:ea typeface="+mn-lt"/>
                <a:cs typeface="+mn-lt"/>
              </a:rPr>
              <a:t>(30% portion)</a:t>
            </a:r>
            <a:r>
              <a:rPr lang="en-US">
                <a:ea typeface="+mn-lt"/>
                <a:cs typeface="+mn-lt"/>
              </a:rPr>
              <a:t>: ~3.0</a:t>
            </a:r>
            <a:endParaRPr lang="en-US"/>
          </a:p>
          <a:p>
            <a:r>
              <a:rPr lang="en-US">
                <a:ea typeface="+mn-lt"/>
                <a:cs typeface="+mn-lt"/>
              </a:rPr>
              <a:t>AUC: </a:t>
            </a:r>
            <a:endParaRPr lang="en-US"/>
          </a:p>
          <a:p>
            <a:pPr lvl="1">
              <a:buFont typeface="Wingdings 2" pitchFamily="34" charset="0"/>
              <a:buChar char=""/>
            </a:pPr>
            <a:r>
              <a:rPr lang="en-US">
                <a:ea typeface="+mn-lt"/>
                <a:cs typeface="+mn-lt"/>
              </a:rPr>
              <a:t>Training</a:t>
            </a:r>
            <a:endParaRPr lang="en-US"/>
          </a:p>
          <a:p>
            <a:pPr lvl="2">
              <a:buFont typeface="Wingdings 2" pitchFamily="34" charset="0"/>
              <a:buChar char=""/>
            </a:pPr>
            <a:r>
              <a:rPr lang="en-US">
                <a:ea typeface="+mn-lt"/>
                <a:cs typeface="+mn-lt"/>
              </a:rPr>
              <a:t>CHGOFF: .9853</a:t>
            </a:r>
            <a:endParaRPr lang="en-US"/>
          </a:p>
          <a:p>
            <a:pPr lvl="2">
              <a:buFont typeface="Wingdings 2" pitchFamily="34" charset="0"/>
              <a:buChar char=""/>
            </a:pPr>
            <a:r>
              <a:rPr lang="en-US">
                <a:ea typeface="+mn-lt"/>
                <a:cs typeface="+mn-lt"/>
              </a:rPr>
              <a:t>PIF: .9853</a:t>
            </a:r>
            <a:endParaRPr lang="en-US"/>
          </a:p>
          <a:p>
            <a:pPr lvl="1">
              <a:buFont typeface="Wingdings 2" pitchFamily="34" charset="0"/>
              <a:buChar char=""/>
            </a:pPr>
            <a:r>
              <a:rPr lang="en-US">
                <a:ea typeface="+mn-lt"/>
                <a:cs typeface="+mn-lt"/>
              </a:rPr>
              <a:t>Validation</a:t>
            </a:r>
            <a:endParaRPr lang="en-US"/>
          </a:p>
          <a:p>
            <a:pPr lvl="2">
              <a:buFont typeface="Wingdings 2" pitchFamily="34" charset="0"/>
              <a:buChar char=""/>
            </a:pPr>
            <a:r>
              <a:rPr lang="en-US">
                <a:ea typeface="+mn-lt"/>
                <a:cs typeface="+mn-lt"/>
              </a:rPr>
              <a:t>CHGOFF: .9651</a:t>
            </a:r>
            <a:endParaRPr lang="en-US"/>
          </a:p>
          <a:p>
            <a:pPr lvl="2">
              <a:buFont typeface="Wingdings 2" pitchFamily="34" charset="0"/>
              <a:buChar char=""/>
            </a:pPr>
            <a:r>
              <a:rPr lang="en-US">
                <a:ea typeface="+mn-lt"/>
                <a:cs typeface="+mn-lt"/>
              </a:rPr>
              <a:t>PIF: .9651</a:t>
            </a:r>
            <a:endParaRPr lang="en-US"/>
          </a:p>
          <a:p>
            <a:pPr lvl="1">
              <a:buFont typeface="Wingdings 2" pitchFamily="34" charset="0"/>
              <a:buChar char=""/>
            </a:pPr>
            <a:r>
              <a:rPr lang="en-US">
                <a:ea typeface="+mn-lt"/>
                <a:cs typeface="+mn-lt"/>
              </a:rPr>
              <a:t>Test</a:t>
            </a:r>
            <a:endParaRPr lang="en-US"/>
          </a:p>
          <a:p>
            <a:pPr lvl="2">
              <a:buFont typeface="Wingdings 2" pitchFamily="34" charset="0"/>
              <a:buChar char=""/>
            </a:pPr>
            <a:r>
              <a:rPr lang="en-US">
                <a:ea typeface="+mn-lt"/>
                <a:cs typeface="+mn-lt"/>
              </a:rPr>
              <a:t>CHGOFF: .9647</a:t>
            </a:r>
            <a:endParaRPr lang="en-US"/>
          </a:p>
          <a:p>
            <a:pPr lvl="2">
              <a:buFont typeface="Wingdings 2" pitchFamily="34" charset="0"/>
              <a:buChar char=""/>
            </a:pPr>
            <a:r>
              <a:rPr lang="en-US">
                <a:ea typeface="+mn-lt"/>
                <a:cs typeface="+mn-lt"/>
              </a:rPr>
              <a:t>PIF: .9647</a:t>
            </a:r>
            <a:endParaRPr lang="en-US"/>
          </a:p>
          <a:p>
            <a:endParaRPr lang="en-US"/>
          </a:p>
        </p:txBody>
      </p:sp>
      <p:pic>
        <p:nvPicPr>
          <p:cNvPr id="4" name="Picture 3" descr="A screenshot of a computer&#10;&#10;Description automatically generated">
            <a:extLst>
              <a:ext uri="{FF2B5EF4-FFF2-40B4-BE49-F238E27FC236}">
                <a16:creationId xmlns:a16="http://schemas.microsoft.com/office/drawing/2014/main" id="{E856F590-EFDA-D43D-6B12-BC3F1B475613}"/>
              </a:ext>
            </a:extLst>
          </p:cNvPr>
          <p:cNvPicPr>
            <a:picLocks noChangeAspect="1"/>
          </p:cNvPicPr>
          <p:nvPr/>
        </p:nvPicPr>
        <p:blipFill rotWithShape="1">
          <a:blip r:embed="rId3"/>
          <a:srcRect l="-340" t="50521" r="-637" b="17240"/>
          <a:stretch/>
        </p:blipFill>
        <p:spPr>
          <a:xfrm>
            <a:off x="4030985" y="4292937"/>
            <a:ext cx="7123825" cy="2217388"/>
          </a:xfrm>
          <a:prstGeom prst="rect">
            <a:avLst/>
          </a:prstGeom>
          <a:ln>
            <a:solidFill>
              <a:schemeClr val="tx1"/>
            </a:solidFill>
          </a:ln>
        </p:spPr>
      </p:pic>
      <p:pic>
        <p:nvPicPr>
          <p:cNvPr id="5" name="Picture 4">
            <a:extLst>
              <a:ext uri="{FF2B5EF4-FFF2-40B4-BE49-F238E27FC236}">
                <a16:creationId xmlns:a16="http://schemas.microsoft.com/office/drawing/2014/main" id="{A3212CA1-3DBD-F643-7487-F12E908776AC}"/>
              </a:ext>
            </a:extLst>
          </p:cNvPr>
          <p:cNvPicPr>
            <a:picLocks noChangeAspect="1"/>
          </p:cNvPicPr>
          <p:nvPr/>
        </p:nvPicPr>
        <p:blipFill>
          <a:blip r:embed="rId4"/>
          <a:stretch>
            <a:fillRect/>
          </a:stretch>
        </p:blipFill>
        <p:spPr>
          <a:xfrm>
            <a:off x="4092931" y="1691454"/>
            <a:ext cx="7048273" cy="2214338"/>
          </a:xfrm>
          <a:prstGeom prst="rect">
            <a:avLst/>
          </a:prstGeom>
          <a:ln>
            <a:solidFill>
              <a:schemeClr val="tx1"/>
            </a:solidFill>
          </a:ln>
        </p:spPr>
      </p:pic>
      <p:sp>
        <p:nvSpPr>
          <p:cNvPr id="11" name="Slide Number Placeholder 10">
            <a:extLst>
              <a:ext uri="{FF2B5EF4-FFF2-40B4-BE49-F238E27FC236}">
                <a16:creationId xmlns:a16="http://schemas.microsoft.com/office/drawing/2014/main" id="{E7977190-AE38-C280-BAF9-D90DA4C0BC22}"/>
              </a:ext>
            </a:extLst>
          </p:cNvPr>
          <p:cNvSpPr>
            <a:spLocks noGrp="1"/>
          </p:cNvSpPr>
          <p:nvPr>
            <p:ph type="sldNum" sz="quarter" idx="12"/>
          </p:nvPr>
        </p:nvSpPr>
        <p:spPr/>
        <p:txBody>
          <a:bodyPr>
            <a:normAutofit lnSpcReduction="10000"/>
          </a:bodyPr>
          <a:lstStyle/>
          <a:p>
            <a:r>
              <a:rPr lang="en-US" dirty="0"/>
              <a:t>15</a:t>
            </a:r>
          </a:p>
        </p:txBody>
      </p:sp>
    </p:spTree>
    <p:extLst>
      <p:ext uri="{BB962C8B-B14F-4D97-AF65-F5344CB8AC3E}">
        <p14:creationId xmlns:p14="http://schemas.microsoft.com/office/powerpoint/2010/main" val="3942177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FB301-EB0F-452C-1427-8441DFBBE117}"/>
              </a:ext>
            </a:extLst>
          </p:cNvPr>
          <p:cNvSpPr>
            <a:spLocks noGrp="1"/>
          </p:cNvSpPr>
          <p:nvPr>
            <p:ph type="title"/>
          </p:nvPr>
        </p:nvSpPr>
        <p:spPr>
          <a:xfrm>
            <a:off x="149764" y="324571"/>
            <a:ext cx="9692640" cy="697427"/>
          </a:xfrm>
        </p:spPr>
        <p:txBody>
          <a:bodyPr/>
          <a:lstStyle/>
          <a:p>
            <a:r>
              <a:rPr lang="en-US"/>
              <a:t>Best Model: Bootstrap Forest </a:t>
            </a:r>
            <a:r>
              <a:rPr lang="en-US" sz="2000"/>
              <a:t>(Continued.)</a:t>
            </a:r>
          </a:p>
        </p:txBody>
      </p:sp>
      <p:pic>
        <p:nvPicPr>
          <p:cNvPr id="7" name="Picture 6" descr="A screenshot of a computer&#10;&#10;Description automatically generated">
            <a:extLst>
              <a:ext uri="{FF2B5EF4-FFF2-40B4-BE49-F238E27FC236}">
                <a16:creationId xmlns:a16="http://schemas.microsoft.com/office/drawing/2014/main" id="{A2AF34CA-F65B-007E-B7A5-529F3905BA66}"/>
              </a:ext>
            </a:extLst>
          </p:cNvPr>
          <p:cNvPicPr>
            <a:picLocks noChangeAspect="1"/>
          </p:cNvPicPr>
          <p:nvPr/>
        </p:nvPicPr>
        <p:blipFill rotWithShape="1">
          <a:blip r:embed="rId3"/>
          <a:srcRect r="2" b="1224"/>
          <a:stretch/>
        </p:blipFill>
        <p:spPr>
          <a:xfrm>
            <a:off x="210800" y="2131883"/>
            <a:ext cx="5197400" cy="3545613"/>
          </a:xfrm>
          <a:prstGeom prst="rect">
            <a:avLst/>
          </a:prstGeom>
          <a:ln>
            <a:solidFill>
              <a:schemeClr val="tx1"/>
            </a:solidFill>
          </a:ln>
        </p:spPr>
      </p:pic>
      <p:pic>
        <p:nvPicPr>
          <p:cNvPr id="8" name="Content Placeholder 7" descr="A screenshot of a computer&#10;&#10;Description automatically generated">
            <a:extLst>
              <a:ext uri="{FF2B5EF4-FFF2-40B4-BE49-F238E27FC236}">
                <a16:creationId xmlns:a16="http://schemas.microsoft.com/office/drawing/2014/main" id="{CA6C7A10-821F-0369-F37E-E7C28482FFE1}"/>
              </a:ext>
            </a:extLst>
          </p:cNvPr>
          <p:cNvPicPr>
            <a:picLocks noGrp="1" noChangeAspect="1"/>
          </p:cNvPicPr>
          <p:nvPr>
            <p:ph idx="1"/>
          </p:nvPr>
        </p:nvPicPr>
        <p:blipFill>
          <a:blip r:embed="rId4"/>
          <a:stretch>
            <a:fillRect/>
          </a:stretch>
        </p:blipFill>
        <p:spPr>
          <a:xfrm>
            <a:off x="5480937" y="2594970"/>
            <a:ext cx="5609286" cy="3087307"/>
          </a:xfrm>
          <a:ln>
            <a:solidFill>
              <a:schemeClr val="tx1"/>
            </a:solidFill>
          </a:ln>
        </p:spPr>
      </p:pic>
      <p:sp>
        <p:nvSpPr>
          <p:cNvPr id="9" name="TextBox 8">
            <a:extLst>
              <a:ext uri="{FF2B5EF4-FFF2-40B4-BE49-F238E27FC236}">
                <a16:creationId xmlns:a16="http://schemas.microsoft.com/office/drawing/2014/main" id="{1178685F-E408-9476-BD37-8AFF11E60F49}"/>
              </a:ext>
            </a:extLst>
          </p:cNvPr>
          <p:cNvSpPr txBox="1"/>
          <p:nvPr/>
        </p:nvSpPr>
        <p:spPr>
          <a:xfrm>
            <a:off x="436112" y="5889401"/>
            <a:ext cx="47422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Column contributions in the initial model</a:t>
            </a:r>
          </a:p>
        </p:txBody>
      </p:sp>
      <p:sp>
        <p:nvSpPr>
          <p:cNvPr id="10" name="TextBox 9">
            <a:extLst>
              <a:ext uri="{FF2B5EF4-FFF2-40B4-BE49-F238E27FC236}">
                <a16:creationId xmlns:a16="http://schemas.microsoft.com/office/drawing/2014/main" id="{A4337BF4-3C30-1C10-9C48-03A032049C78}"/>
              </a:ext>
            </a:extLst>
          </p:cNvPr>
          <p:cNvSpPr txBox="1"/>
          <p:nvPr/>
        </p:nvSpPr>
        <p:spPr>
          <a:xfrm>
            <a:off x="6309921" y="5891577"/>
            <a:ext cx="44539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Columns selected for the refined model</a:t>
            </a:r>
          </a:p>
        </p:txBody>
      </p:sp>
      <p:sp>
        <p:nvSpPr>
          <p:cNvPr id="3" name="TextBox 2">
            <a:extLst>
              <a:ext uri="{FF2B5EF4-FFF2-40B4-BE49-F238E27FC236}">
                <a16:creationId xmlns:a16="http://schemas.microsoft.com/office/drawing/2014/main" id="{05B64961-8BA9-51DB-FED4-EC387C73F8E1}"/>
              </a:ext>
            </a:extLst>
          </p:cNvPr>
          <p:cNvSpPr txBox="1"/>
          <p:nvPr/>
        </p:nvSpPr>
        <p:spPr>
          <a:xfrm>
            <a:off x="437634" y="1312905"/>
            <a:ext cx="416268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Reducing Model Complexity</a:t>
            </a:r>
          </a:p>
        </p:txBody>
      </p:sp>
      <p:sp>
        <p:nvSpPr>
          <p:cNvPr id="13" name="Slide Number Placeholder 12">
            <a:extLst>
              <a:ext uri="{FF2B5EF4-FFF2-40B4-BE49-F238E27FC236}">
                <a16:creationId xmlns:a16="http://schemas.microsoft.com/office/drawing/2014/main" id="{57A4AE13-7EE1-31E6-24D6-1A4983446BA5}"/>
              </a:ext>
            </a:extLst>
          </p:cNvPr>
          <p:cNvSpPr>
            <a:spLocks noGrp="1"/>
          </p:cNvSpPr>
          <p:nvPr>
            <p:ph type="sldNum" sz="quarter" idx="12"/>
          </p:nvPr>
        </p:nvSpPr>
        <p:spPr/>
        <p:txBody>
          <a:bodyPr>
            <a:normAutofit lnSpcReduction="10000"/>
          </a:bodyPr>
          <a:lstStyle/>
          <a:p>
            <a:r>
              <a:rPr lang="en-US"/>
              <a:t>16</a:t>
            </a:r>
          </a:p>
        </p:txBody>
      </p:sp>
    </p:spTree>
    <p:extLst>
      <p:ext uri="{BB962C8B-B14F-4D97-AF65-F5344CB8AC3E}">
        <p14:creationId xmlns:p14="http://schemas.microsoft.com/office/powerpoint/2010/main" val="3027780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FB301-EB0F-452C-1427-8441DFBBE117}"/>
              </a:ext>
            </a:extLst>
          </p:cNvPr>
          <p:cNvSpPr>
            <a:spLocks noGrp="1"/>
          </p:cNvSpPr>
          <p:nvPr>
            <p:ph type="title"/>
          </p:nvPr>
        </p:nvSpPr>
        <p:spPr>
          <a:xfrm>
            <a:off x="253027" y="322830"/>
            <a:ext cx="9692640" cy="595760"/>
          </a:xfrm>
        </p:spPr>
        <p:txBody>
          <a:bodyPr>
            <a:normAutofit fontScale="90000"/>
          </a:bodyPr>
          <a:lstStyle/>
          <a:p>
            <a:r>
              <a:rPr lang="en-US"/>
              <a:t>Best Model: Bootstrap Forest </a:t>
            </a:r>
            <a:r>
              <a:rPr lang="en-US" sz="2000"/>
              <a:t>(Continued.)</a:t>
            </a:r>
          </a:p>
        </p:txBody>
      </p:sp>
      <p:pic>
        <p:nvPicPr>
          <p:cNvPr id="5" name="Content Placeholder 4" descr="A screenshot of a computer&#10;&#10;Description automatically generated">
            <a:extLst>
              <a:ext uri="{FF2B5EF4-FFF2-40B4-BE49-F238E27FC236}">
                <a16:creationId xmlns:a16="http://schemas.microsoft.com/office/drawing/2014/main" id="{CFC3F462-3C48-E5DD-DFA1-93A5B204BEFF}"/>
              </a:ext>
            </a:extLst>
          </p:cNvPr>
          <p:cNvPicPr>
            <a:picLocks noGrp="1" noChangeAspect="1"/>
          </p:cNvPicPr>
          <p:nvPr>
            <p:ph idx="1"/>
          </p:nvPr>
        </p:nvPicPr>
        <p:blipFill>
          <a:blip r:embed="rId3"/>
          <a:stretch>
            <a:fillRect/>
          </a:stretch>
        </p:blipFill>
        <p:spPr>
          <a:xfrm>
            <a:off x="1593679" y="1549757"/>
            <a:ext cx="8758138" cy="5059675"/>
          </a:xfrm>
          <a:ln>
            <a:solidFill>
              <a:schemeClr val="tx1"/>
            </a:solidFill>
          </a:ln>
        </p:spPr>
      </p:pic>
      <p:sp>
        <p:nvSpPr>
          <p:cNvPr id="3" name="TextBox 2">
            <a:extLst>
              <a:ext uri="{FF2B5EF4-FFF2-40B4-BE49-F238E27FC236}">
                <a16:creationId xmlns:a16="http://schemas.microsoft.com/office/drawing/2014/main" id="{12C9631D-7BBB-D9B5-9EE3-A4BA0AA68AC7}"/>
              </a:ext>
            </a:extLst>
          </p:cNvPr>
          <p:cNvSpPr txBox="1"/>
          <p:nvPr/>
        </p:nvSpPr>
        <p:spPr>
          <a:xfrm>
            <a:off x="751268" y="1073239"/>
            <a:ext cx="77004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Model Performance: Initial vs. Refined</a:t>
            </a:r>
          </a:p>
        </p:txBody>
      </p:sp>
      <p:sp>
        <p:nvSpPr>
          <p:cNvPr id="9" name="Slide Number Placeholder 8">
            <a:extLst>
              <a:ext uri="{FF2B5EF4-FFF2-40B4-BE49-F238E27FC236}">
                <a16:creationId xmlns:a16="http://schemas.microsoft.com/office/drawing/2014/main" id="{B2E97A3B-51CB-D2E7-8F59-AC4D49B4CD20}"/>
              </a:ext>
            </a:extLst>
          </p:cNvPr>
          <p:cNvSpPr>
            <a:spLocks noGrp="1"/>
          </p:cNvSpPr>
          <p:nvPr>
            <p:ph type="sldNum" sz="quarter" idx="12"/>
          </p:nvPr>
        </p:nvSpPr>
        <p:spPr>
          <a:xfrm>
            <a:off x="11256205" y="6216162"/>
            <a:ext cx="914400" cy="593725"/>
          </a:xfrm>
        </p:spPr>
        <p:txBody>
          <a:bodyPr>
            <a:normAutofit lnSpcReduction="10000"/>
          </a:bodyPr>
          <a:lstStyle/>
          <a:p>
            <a:r>
              <a:rPr lang="en-US"/>
              <a:t>17</a:t>
            </a:r>
          </a:p>
        </p:txBody>
      </p:sp>
    </p:spTree>
    <p:extLst>
      <p:ext uri="{BB962C8B-B14F-4D97-AF65-F5344CB8AC3E}">
        <p14:creationId xmlns:p14="http://schemas.microsoft.com/office/powerpoint/2010/main" val="1927791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FB301-EB0F-452C-1427-8441DFBBE117}"/>
              </a:ext>
            </a:extLst>
          </p:cNvPr>
          <p:cNvSpPr>
            <a:spLocks noGrp="1"/>
          </p:cNvSpPr>
          <p:nvPr>
            <p:ph type="title"/>
          </p:nvPr>
        </p:nvSpPr>
        <p:spPr>
          <a:xfrm>
            <a:off x="253027" y="322830"/>
            <a:ext cx="9692640" cy="595760"/>
          </a:xfrm>
        </p:spPr>
        <p:txBody>
          <a:bodyPr>
            <a:normAutofit fontScale="90000"/>
          </a:bodyPr>
          <a:lstStyle/>
          <a:p>
            <a:r>
              <a:rPr lang="en-US"/>
              <a:t>Best Model: Bootstrap Forest </a:t>
            </a:r>
            <a:r>
              <a:rPr lang="en-US" sz="2000"/>
              <a:t>(Continued.)</a:t>
            </a:r>
          </a:p>
        </p:txBody>
      </p:sp>
      <p:pic>
        <p:nvPicPr>
          <p:cNvPr id="6" name="Content Placeholder 5" descr="A screenshot of a graph&#10;&#10;Description automatically generated">
            <a:extLst>
              <a:ext uri="{FF2B5EF4-FFF2-40B4-BE49-F238E27FC236}">
                <a16:creationId xmlns:a16="http://schemas.microsoft.com/office/drawing/2014/main" id="{1A75D0BD-340C-610D-E2A2-58E36782D0EB}"/>
              </a:ext>
            </a:extLst>
          </p:cNvPr>
          <p:cNvPicPr>
            <a:picLocks noGrp="1" noChangeAspect="1"/>
          </p:cNvPicPr>
          <p:nvPr>
            <p:ph idx="1"/>
          </p:nvPr>
        </p:nvPicPr>
        <p:blipFill>
          <a:blip r:embed="rId3"/>
          <a:stretch>
            <a:fillRect/>
          </a:stretch>
        </p:blipFill>
        <p:spPr>
          <a:xfrm>
            <a:off x="456942" y="1026642"/>
            <a:ext cx="6159107" cy="2628611"/>
          </a:xfrm>
          <a:ln>
            <a:solidFill>
              <a:schemeClr val="tx1"/>
            </a:solidFill>
          </a:ln>
        </p:spPr>
      </p:pic>
      <p:pic>
        <p:nvPicPr>
          <p:cNvPr id="7" name="Picture 6" descr="A screenshot of a computer&#10;&#10;Description automatically generated">
            <a:extLst>
              <a:ext uri="{FF2B5EF4-FFF2-40B4-BE49-F238E27FC236}">
                <a16:creationId xmlns:a16="http://schemas.microsoft.com/office/drawing/2014/main" id="{2E41F0F9-101D-73F3-52C9-8DBF79EF0C88}"/>
              </a:ext>
            </a:extLst>
          </p:cNvPr>
          <p:cNvPicPr>
            <a:picLocks noChangeAspect="1"/>
          </p:cNvPicPr>
          <p:nvPr/>
        </p:nvPicPr>
        <p:blipFill>
          <a:blip r:embed="rId4"/>
          <a:stretch>
            <a:fillRect/>
          </a:stretch>
        </p:blipFill>
        <p:spPr>
          <a:xfrm>
            <a:off x="463639" y="3896487"/>
            <a:ext cx="6134636" cy="2703305"/>
          </a:xfrm>
          <a:prstGeom prst="rect">
            <a:avLst/>
          </a:prstGeom>
          <a:ln>
            <a:solidFill>
              <a:schemeClr val="tx1"/>
            </a:solidFill>
          </a:ln>
        </p:spPr>
      </p:pic>
      <p:sp>
        <p:nvSpPr>
          <p:cNvPr id="8" name="TextBox 7">
            <a:extLst>
              <a:ext uri="{FF2B5EF4-FFF2-40B4-BE49-F238E27FC236}">
                <a16:creationId xmlns:a16="http://schemas.microsoft.com/office/drawing/2014/main" id="{CA184539-C1D6-F818-EB43-68FA12709B17}"/>
              </a:ext>
            </a:extLst>
          </p:cNvPr>
          <p:cNvSpPr txBox="1"/>
          <p:nvPr/>
        </p:nvSpPr>
        <p:spPr>
          <a:xfrm>
            <a:off x="7472429" y="1824507"/>
            <a:ext cx="2709929"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 significant drop in the model's performance even with the reduced variables.</a:t>
            </a:r>
          </a:p>
          <a:p>
            <a:endParaRPr lang="en-US"/>
          </a:p>
          <a:p>
            <a:endParaRPr lang="en-US"/>
          </a:p>
          <a:p>
            <a:endParaRPr lang="en-US"/>
          </a:p>
          <a:p>
            <a:endParaRPr lang="en-US"/>
          </a:p>
          <a:p>
            <a:r>
              <a:rPr lang="en-US"/>
              <a:t>Our RASE &amp; mis-classification further reduced for Validation and Test with improved AUC</a:t>
            </a:r>
          </a:p>
        </p:txBody>
      </p:sp>
      <p:sp>
        <p:nvSpPr>
          <p:cNvPr id="10" name="Slide Number Placeholder 9">
            <a:extLst>
              <a:ext uri="{FF2B5EF4-FFF2-40B4-BE49-F238E27FC236}">
                <a16:creationId xmlns:a16="http://schemas.microsoft.com/office/drawing/2014/main" id="{8104E7A9-6281-1B9E-49BE-5A0AC1D41A62}"/>
              </a:ext>
            </a:extLst>
          </p:cNvPr>
          <p:cNvSpPr>
            <a:spLocks noGrp="1"/>
          </p:cNvSpPr>
          <p:nvPr>
            <p:ph type="sldNum" sz="quarter" idx="12"/>
          </p:nvPr>
        </p:nvSpPr>
        <p:spPr/>
        <p:txBody>
          <a:bodyPr>
            <a:normAutofit lnSpcReduction="10000"/>
          </a:bodyPr>
          <a:lstStyle/>
          <a:p>
            <a:r>
              <a:rPr lang="en-US"/>
              <a:t>18</a:t>
            </a:r>
          </a:p>
        </p:txBody>
      </p:sp>
    </p:spTree>
    <p:extLst>
      <p:ext uri="{BB962C8B-B14F-4D97-AF65-F5344CB8AC3E}">
        <p14:creationId xmlns:p14="http://schemas.microsoft.com/office/powerpoint/2010/main" val="3441716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2D6BF-407B-5FD6-598A-7608906EFFFB}"/>
              </a:ext>
            </a:extLst>
          </p:cNvPr>
          <p:cNvSpPr>
            <a:spLocks noGrp="1"/>
          </p:cNvSpPr>
          <p:nvPr>
            <p:ph type="title"/>
          </p:nvPr>
        </p:nvSpPr>
        <p:spPr>
          <a:xfrm>
            <a:off x="1261872" y="365760"/>
            <a:ext cx="9692640" cy="1325562"/>
          </a:xfrm>
        </p:spPr>
        <p:txBody>
          <a:bodyPr>
            <a:normAutofit/>
          </a:bodyPr>
          <a:lstStyle/>
          <a:p>
            <a:r>
              <a:rPr lang="en-US"/>
              <a:t>Exploring Cut-offs based on business value</a:t>
            </a:r>
          </a:p>
        </p:txBody>
      </p:sp>
      <p:sp>
        <p:nvSpPr>
          <p:cNvPr id="3" name="Content Placeholder 2">
            <a:extLst>
              <a:ext uri="{FF2B5EF4-FFF2-40B4-BE49-F238E27FC236}">
                <a16:creationId xmlns:a16="http://schemas.microsoft.com/office/drawing/2014/main" id="{6620E3F7-10CF-D68E-5DA0-E64ABF03022F}"/>
              </a:ext>
            </a:extLst>
          </p:cNvPr>
          <p:cNvSpPr>
            <a:spLocks noGrp="1"/>
          </p:cNvSpPr>
          <p:nvPr>
            <p:ph idx="1"/>
          </p:nvPr>
        </p:nvSpPr>
        <p:spPr>
          <a:xfrm>
            <a:off x="1261872" y="1933575"/>
            <a:ext cx="4401509" cy="4246562"/>
          </a:xfrm>
        </p:spPr>
        <p:txBody>
          <a:bodyPr vert="horz" lIns="91440" tIns="45720" rIns="91440" bIns="45720" rtlCol="0">
            <a:normAutofit/>
          </a:bodyPr>
          <a:lstStyle/>
          <a:p>
            <a:r>
              <a:rPr lang="en-US">
                <a:ea typeface="+mn-lt"/>
                <a:cs typeface="+mn-lt"/>
              </a:rPr>
              <a:t>In our endeavor to predict loan charge-offs, we consciously opted not to explore varying cutoffs based on business value during our model building process. This decision was made in alignment with our core commitment: prioritizing the support of small businesses over profit generation.</a:t>
            </a:r>
            <a:endParaRPr lang="en-US"/>
          </a:p>
          <a:p>
            <a:pPr lvl="1"/>
            <a:endParaRPr lang="en-US"/>
          </a:p>
          <a:p>
            <a:pPr lvl="1"/>
            <a:endParaRPr lang="en-US"/>
          </a:p>
          <a:p>
            <a:pPr lvl="1"/>
            <a:endParaRPr lang="en-US"/>
          </a:p>
          <a:p>
            <a:pPr lvl="1"/>
            <a:endParaRPr lang="en-US"/>
          </a:p>
          <a:p>
            <a:pPr lvl="1"/>
            <a:endParaRPr lang="en-US"/>
          </a:p>
          <a:p>
            <a:pPr marL="274320" lvl="1" indent="0">
              <a:buNone/>
            </a:pPr>
            <a:endParaRPr lang="en-US"/>
          </a:p>
        </p:txBody>
      </p:sp>
      <p:pic>
        <p:nvPicPr>
          <p:cNvPr id="8" name="Picture 7" descr="Graph on document with pen">
            <a:extLst>
              <a:ext uri="{FF2B5EF4-FFF2-40B4-BE49-F238E27FC236}">
                <a16:creationId xmlns:a16="http://schemas.microsoft.com/office/drawing/2014/main" id="{8917A7CF-9720-EB46-8FC7-BE92D5053AC1}"/>
              </a:ext>
            </a:extLst>
          </p:cNvPr>
          <p:cNvPicPr>
            <a:picLocks noChangeAspect="1"/>
          </p:cNvPicPr>
          <p:nvPr/>
        </p:nvPicPr>
        <p:blipFill rotWithShape="1">
          <a:blip r:embed="rId3"/>
          <a:srcRect l="27408" r="13356" b="-3"/>
          <a:stretch/>
        </p:blipFill>
        <p:spPr>
          <a:xfrm>
            <a:off x="6884623" y="1933575"/>
            <a:ext cx="3230038" cy="3639872"/>
          </a:xfrm>
          <a:prstGeom prst="rect">
            <a:avLst/>
          </a:prstGeom>
        </p:spPr>
      </p:pic>
      <p:sp>
        <p:nvSpPr>
          <p:cNvPr id="9" name="Slide Number Placeholder 8">
            <a:extLst>
              <a:ext uri="{FF2B5EF4-FFF2-40B4-BE49-F238E27FC236}">
                <a16:creationId xmlns:a16="http://schemas.microsoft.com/office/drawing/2014/main" id="{5BFC61F4-4BAF-19FE-743A-7E39C5025219}"/>
              </a:ext>
            </a:extLst>
          </p:cNvPr>
          <p:cNvSpPr>
            <a:spLocks noGrp="1"/>
          </p:cNvSpPr>
          <p:nvPr>
            <p:ph type="sldNum" sz="quarter" idx="12"/>
          </p:nvPr>
        </p:nvSpPr>
        <p:spPr/>
        <p:txBody>
          <a:bodyPr>
            <a:normAutofit lnSpcReduction="10000"/>
          </a:bodyPr>
          <a:lstStyle/>
          <a:p>
            <a:r>
              <a:rPr lang="en-US"/>
              <a:t>19</a:t>
            </a:r>
          </a:p>
        </p:txBody>
      </p:sp>
    </p:spTree>
    <p:extLst>
      <p:ext uri="{BB962C8B-B14F-4D97-AF65-F5344CB8AC3E}">
        <p14:creationId xmlns:p14="http://schemas.microsoft.com/office/powerpoint/2010/main" val="1939330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89683EB-D202-4B4D-B1BD-8BA6965FB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292840"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wooden letter tiles on a wood table&#10;&#10;Description automatically generated">
            <a:extLst>
              <a:ext uri="{FF2B5EF4-FFF2-40B4-BE49-F238E27FC236}">
                <a16:creationId xmlns:a16="http://schemas.microsoft.com/office/drawing/2014/main" id="{7DA10A2F-E24F-4DEA-FFD7-9A2FE5CD380E}"/>
              </a:ext>
            </a:extLst>
          </p:cNvPr>
          <p:cNvPicPr>
            <a:picLocks noChangeAspect="1"/>
          </p:cNvPicPr>
          <p:nvPr/>
        </p:nvPicPr>
        <p:blipFill rotWithShape="1">
          <a:blip r:embed="rId3">
            <a:alphaModFix amt="35000"/>
            <a:extLst>
              <a:ext uri="{837473B0-CC2E-450A-ABE3-18F120FF3D39}">
                <a1611:picAttrSrcUrl xmlns:a1611="http://schemas.microsoft.com/office/drawing/2016/11/main" r:id="rId4"/>
              </a:ext>
            </a:extLst>
          </a:blip>
          <a:srcRect t="3128" b="5893"/>
          <a:stretch/>
        </p:blipFill>
        <p:spPr>
          <a:xfrm>
            <a:off x="20" y="10"/>
            <a:ext cx="11292820" cy="6857990"/>
          </a:xfrm>
          <a:prstGeom prst="rect">
            <a:avLst/>
          </a:prstGeom>
        </p:spPr>
      </p:pic>
      <p:sp>
        <p:nvSpPr>
          <p:cNvPr id="2" name="Title 1">
            <a:extLst>
              <a:ext uri="{FF2B5EF4-FFF2-40B4-BE49-F238E27FC236}">
                <a16:creationId xmlns:a16="http://schemas.microsoft.com/office/drawing/2014/main" id="{9594B6DD-F331-2AE2-5CB5-B431A41BDF02}"/>
              </a:ext>
            </a:extLst>
          </p:cNvPr>
          <p:cNvSpPr>
            <a:spLocks noGrp="1"/>
          </p:cNvSpPr>
          <p:nvPr>
            <p:ph type="title"/>
          </p:nvPr>
        </p:nvSpPr>
        <p:spPr>
          <a:xfrm>
            <a:off x="1261872" y="365760"/>
            <a:ext cx="9692640" cy="1325562"/>
          </a:xfrm>
        </p:spPr>
        <p:txBody>
          <a:bodyPr>
            <a:normAutofit/>
          </a:bodyPr>
          <a:lstStyle/>
          <a:p>
            <a:r>
              <a:rPr lang="en-US">
                <a:solidFill>
                  <a:schemeClr val="bg1"/>
                </a:solidFill>
              </a:rPr>
              <a:t>The Dataset</a:t>
            </a:r>
          </a:p>
        </p:txBody>
      </p:sp>
      <p:sp>
        <p:nvSpPr>
          <p:cNvPr id="3" name="Content Placeholder 2">
            <a:extLst>
              <a:ext uri="{FF2B5EF4-FFF2-40B4-BE49-F238E27FC236}">
                <a16:creationId xmlns:a16="http://schemas.microsoft.com/office/drawing/2014/main" id="{60B3C9D3-2F2B-0566-5361-67983B7077E6}"/>
              </a:ext>
            </a:extLst>
          </p:cNvPr>
          <p:cNvSpPr>
            <a:spLocks noGrp="1"/>
          </p:cNvSpPr>
          <p:nvPr>
            <p:ph idx="1"/>
          </p:nvPr>
        </p:nvSpPr>
        <p:spPr>
          <a:xfrm>
            <a:off x="1261872" y="2005739"/>
            <a:ext cx="8595360" cy="4174398"/>
          </a:xfrm>
        </p:spPr>
        <p:txBody>
          <a:bodyPr vert="horz" lIns="91440" tIns="45720" rIns="91440" bIns="45720" rtlCol="0" anchor="t">
            <a:normAutofit/>
          </a:bodyPr>
          <a:lstStyle/>
          <a:p>
            <a:r>
              <a:rPr lang="en-US">
                <a:solidFill>
                  <a:schemeClr val="bg1"/>
                </a:solidFill>
                <a:ea typeface="+mn-lt"/>
                <a:cs typeface="+mn-lt"/>
              </a:rPr>
              <a:t>The "</a:t>
            </a:r>
            <a:r>
              <a:rPr lang="en-US" err="1">
                <a:solidFill>
                  <a:schemeClr val="bg1"/>
                </a:solidFill>
                <a:ea typeface="+mn-lt"/>
                <a:cs typeface="+mn-lt"/>
              </a:rPr>
              <a:t>SBAnational.csv</a:t>
            </a:r>
            <a:r>
              <a:rPr lang="en-US">
                <a:solidFill>
                  <a:schemeClr val="bg1"/>
                </a:solidFill>
                <a:ea typeface="+mn-lt"/>
                <a:cs typeface="+mn-lt"/>
              </a:rPr>
              <a:t>" dataset, derived from the U.S. Small Business Administration (SBA), encapsulates historical records ranging from 1962 to 2014. It encompasses 27 columns and an extensive total of 899,164 observations. </a:t>
            </a:r>
            <a:endParaRPr lang="en-US" spc="0">
              <a:solidFill>
                <a:schemeClr val="bg1"/>
              </a:solidFill>
              <a:ea typeface="+mn-lt"/>
              <a:cs typeface="+mn-lt"/>
            </a:endParaRPr>
          </a:p>
          <a:p>
            <a:endParaRPr lang="en-US">
              <a:solidFill>
                <a:schemeClr val="bg1"/>
              </a:solidFill>
              <a:ea typeface="+mn-lt"/>
              <a:cs typeface="+mn-lt"/>
            </a:endParaRPr>
          </a:p>
          <a:p>
            <a:pPr lvl="1"/>
            <a:r>
              <a:rPr lang="en-US">
                <a:solidFill>
                  <a:schemeClr val="bg1"/>
                </a:solidFill>
                <a:ea typeface="+mn-lt"/>
                <a:cs typeface="+mn-lt"/>
              </a:rPr>
              <a:t>Our</a:t>
            </a:r>
            <a:r>
              <a:rPr lang="en-US" spc="0">
                <a:solidFill>
                  <a:schemeClr val="bg1"/>
                </a:solidFill>
                <a:ea typeface="+mn-lt"/>
                <a:cs typeface="+mn-lt"/>
              </a:rPr>
              <a:t> project will focus on the subset of data spanning from 2008 to 2014, which comprises 96,845 rows.</a:t>
            </a:r>
            <a:endParaRPr lang="en-US">
              <a:solidFill>
                <a:schemeClr val="bg1"/>
              </a:solidFill>
              <a:ea typeface="+mn-lt"/>
              <a:cs typeface="+mn-lt"/>
            </a:endParaRPr>
          </a:p>
          <a:p>
            <a:pPr lvl="1"/>
            <a:r>
              <a:rPr lang="en-US">
                <a:solidFill>
                  <a:schemeClr val="bg1"/>
                </a:solidFill>
                <a:ea typeface="+mn-lt"/>
                <a:cs typeface="+mn-lt"/>
              </a:rPr>
              <a:t>Each row in the dataset represents a unique loan application. The dataset includes essential information about the borrowers and loans.</a:t>
            </a:r>
            <a:endParaRPr lang="en-US">
              <a:solidFill>
                <a:schemeClr val="bg1"/>
              </a:solidFill>
            </a:endParaRPr>
          </a:p>
          <a:p>
            <a:pPr marL="274320" lvl="1" indent="0">
              <a:buNone/>
            </a:pPr>
            <a:endParaRPr lang="en-US">
              <a:solidFill>
                <a:schemeClr val="bg1"/>
              </a:solidFill>
            </a:endParaRPr>
          </a:p>
          <a:p>
            <a:endParaRPr lang="en-US">
              <a:solidFill>
                <a:schemeClr val="bg1"/>
              </a:solidFill>
            </a:endParaRPr>
          </a:p>
          <a:p>
            <a:endParaRPr lang="en-US">
              <a:solidFill>
                <a:schemeClr val="bg1"/>
              </a:solidFill>
            </a:endParaRPr>
          </a:p>
        </p:txBody>
      </p:sp>
      <p:sp>
        <p:nvSpPr>
          <p:cNvPr id="9" name="Slide Number Placeholder 8">
            <a:extLst>
              <a:ext uri="{FF2B5EF4-FFF2-40B4-BE49-F238E27FC236}">
                <a16:creationId xmlns:a16="http://schemas.microsoft.com/office/drawing/2014/main" id="{5953EC4C-D86A-3A67-91FB-B727F48624EE}"/>
              </a:ext>
            </a:extLst>
          </p:cNvPr>
          <p:cNvSpPr>
            <a:spLocks noGrp="1"/>
          </p:cNvSpPr>
          <p:nvPr>
            <p:ph type="sldNum" sz="quarter" idx="12"/>
          </p:nvPr>
        </p:nvSpPr>
        <p:spPr/>
        <p:txBody>
          <a:bodyPr>
            <a:normAutofit lnSpcReduction="10000"/>
          </a:bodyPr>
          <a:lstStyle/>
          <a:p>
            <a:fld id="{4FAB73BC-B049-4115-A692-8D63A059BFB8}" type="slidenum">
              <a:rPr lang="en-US" dirty="0"/>
              <a:t>2</a:t>
            </a:fld>
            <a:endParaRPr lang="en-US"/>
          </a:p>
        </p:txBody>
      </p:sp>
    </p:spTree>
    <p:extLst>
      <p:ext uri="{BB962C8B-B14F-4D97-AF65-F5344CB8AC3E}">
        <p14:creationId xmlns:p14="http://schemas.microsoft.com/office/powerpoint/2010/main" val="410462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2D6BF-407B-5FD6-598A-7608906EFFFB}"/>
              </a:ext>
            </a:extLst>
          </p:cNvPr>
          <p:cNvSpPr>
            <a:spLocks noGrp="1"/>
          </p:cNvSpPr>
          <p:nvPr>
            <p:ph type="title"/>
          </p:nvPr>
        </p:nvSpPr>
        <p:spPr>
          <a:xfrm>
            <a:off x="1261872" y="470535"/>
            <a:ext cx="4954920" cy="1606948"/>
          </a:xfrm>
        </p:spPr>
        <p:txBody>
          <a:bodyPr>
            <a:normAutofit/>
          </a:bodyPr>
          <a:lstStyle/>
          <a:p>
            <a:r>
              <a:rPr lang="en-US"/>
              <a:t>Trends and Patterns </a:t>
            </a:r>
          </a:p>
        </p:txBody>
      </p:sp>
      <p:sp>
        <p:nvSpPr>
          <p:cNvPr id="3" name="Content Placeholder 2">
            <a:extLst>
              <a:ext uri="{FF2B5EF4-FFF2-40B4-BE49-F238E27FC236}">
                <a16:creationId xmlns:a16="http://schemas.microsoft.com/office/drawing/2014/main" id="{6620E3F7-10CF-D68E-5DA0-E64ABF03022F}"/>
              </a:ext>
            </a:extLst>
          </p:cNvPr>
          <p:cNvSpPr>
            <a:spLocks noGrp="1"/>
          </p:cNvSpPr>
          <p:nvPr>
            <p:ph idx="1"/>
          </p:nvPr>
        </p:nvSpPr>
        <p:spPr>
          <a:xfrm>
            <a:off x="1176013" y="2798054"/>
            <a:ext cx="4310977" cy="2103975"/>
          </a:xfrm>
        </p:spPr>
        <p:txBody>
          <a:bodyPr vert="horz" lIns="91440" tIns="45720" rIns="91440" bIns="45720" rtlCol="0" anchor="t">
            <a:normAutofit/>
          </a:bodyPr>
          <a:lstStyle/>
          <a:p>
            <a:pPr marL="0" indent="0">
              <a:buNone/>
            </a:pPr>
            <a:r>
              <a:rPr lang="en-US">
                <a:ea typeface="+mn-lt"/>
                <a:cs typeface="+mn-lt"/>
              </a:rPr>
              <a:t>The most influential variable across our top-performing models:</a:t>
            </a:r>
          </a:p>
          <a:p>
            <a:endParaRPr lang="en-US">
              <a:solidFill>
                <a:srgbClr val="000000"/>
              </a:solidFill>
            </a:endParaRPr>
          </a:p>
          <a:p>
            <a:pPr lvl="1"/>
            <a:r>
              <a:rPr lang="en-US"/>
              <a:t>Loan Term</a:t>
            </a:r>
          </a:p>
          <a:p>
            <a:pPr lvl="1"/>
            <a:r>
              <a:rPr lang="en-US"/>
              <a:t>Loan provider Bank</a:t>
            </a:r>
          </a:p>
          <a:p>
            <a:pPr lvl="1"/>
            <a:r>
              <a:rPr lang="en-US"/>
              <a:t>Loan amount disbursed</a:t>
            </a:r>
          </a:p>
          <a:p>
            <a:pPr lvl="1"/>
            <a:endParaRPr lang="en-US"/>
          </a:p>
          <a:p>
            <a:pPr lvl="1"/>
            <a:endParaRPr lang="en-US"/>
          </a:p>
          <a:p>
            <a:pPr lvl="1"/>
            <a:endParaRPr lang="en-US"/>
          </a:p>
          <a:p>
            <a:pPr lvl="1"/>
            <a:endParaRPr lang="en-US"/>
          </a:p>
          <a:p>
            <a:pPr lvl="1"/>
            <a:endParaRPr lang="en-US"/>
          </a:p>
          <a:p>
            <a:pPr marL="274320" lvl="1" indent="0">
              <a:buNone/>
            </a:pPr>
            <a:endParaRPr lang="en-US"/>
          </a:p>
        </p:txBody>
      </p:sp>
      <p:pic>
        <p:nvPicPr>
          <p:cNvPr id="4" name="Picture 3" descr="A screenshot of a computer&#10;&#10;Description automatically generated">
            <a:extLst>
              <a:ext uri="{FF2B5EF4-FFF2-40B4-BE49-F238E27FC236}">
                <a16:creationId xmlns:a16="http://schemas.microsoft.com/office/drawing/2014/main" id="{EF258503-464A-0016-F49B-5F5689C2BE70}"/>
              </a:ext>
            </a:extLst>
          </p:cNvPr>
          <p:cNvPicPr>
            <a:picLocks noChangeAspect="1"/>
          </p:cNvPicPr>
          <p:nvPr/>
        </p:nvPicPr>
        <p:blipFill rotWithShape="1">
          <a:blip r:embed="rId3"/>
          <a:srcRect r="2" b="1224"/>
          <a:stretch/>
        </p:blipFill>
        <p:spPr>
          <a:xfrm>
            <a:off x="6746828" y="640081"/>
            <a:ext cx="3973908" cy="270848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E2E7147-5116-3096-72ED-C5D99FCED008}"/>
              </a:ext>
            </a:extLst>
          </p:cNvPr>
          <p:cNvPicPr>
            <a:picLocks noChangeAspect="1"/>
          </p:cNvPicPr>
          <p:nvPr/>
        </p:nvPicPr>
        <p:blipFill rotWithShape="1">
          <a:blip r:embed="rId4"/>
          <a:srcRect r="17833" b="-4"/>
          <a:stretch/>
        </p:blipFill>
        <p:spPr>
          <a:xfrm>
            <a:off x="6746828" y="3509435"/>
            <a:ext cx="3973908" cy="2708486"/>
          </a:xfrm>
          <a:prstGeom prst="rect">
            <a:avLst/>
          </a:prstGeom>
        </p:spPr>
      </p:pic>
      <p:sp>
        <p:nvSpPr>
          <p:cNvPr id="10" name="Slide Number Placeholder 9">
            <a:extLst>
              <a:ext uri="{FF2B5EF4-FFF2-40B4-BE49-F238E27FC236}">
                <a16:creationId xmlns:a16="http://schemas.microsoft.com/office/drawing/2014/main" id="{D36EC6B3-60B9-7B4C-8F2D-FEB8BF44341E}"/>
              </a:ext>
            </a:extLst>
          </p:cNvPr>
          <p:cNvSpPr>
            <a:spLocks noGrp="1"/>
          </p:cNvSpPr>
          <p:nvPr>
            <p:ph type="sldNum" sz="quarter" idx="12"/>
          </p:nvPr>
        </p:nvSpPr>
        <p:spPr/>
        <p:txBody>
          <a:bodyPr>
            <a:normAutofit lnSpcReduction="10000"/>
          </a:bodyPr>
          <a:lstStyle/>
          <a:p>
            <a:r>
              <a:rPr lang="en-US"/>
              <a:t>20</a:t>
            </a:r>
          </a:p>
        </p:txBody>
      </p:sp>
    </p:spTree>
    <p:extLst>
      <p:ext uri="{BB962C8B-B14F-4D97-AF65-F5344CB8AC3E}">
        <p14:creationId xmlns:p14="http://schemas.microsoft.com/office/powerpoint/2010/main" val="630175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4CFB4D4-CFF3-4172-AB21-A2B3D1223E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404" y="0"/>
            <a:ext cx="375818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12D6BF-407B-5FD6-598A-7608906EFFFB}"/>
              </a:ext>
            </a:extLst>
          </p:cNvPr>
          <p:cNvSpPr>
            <a:spLocks noGrp="1"/>
          </p:cNvSpPr>
          <p:nvPr>
            <p:ph type="title"/>
          </p:nvPr>
        </p:nvSpPr>
        <p:spPr>
          <a:xfrm>
            <a:off x="7787216" y="804672"/>
            <a:ext cx="3185045" cy="5235722"/>
          </a:xfrm>
        </p:spPr>
        <p:txBody>
          <a:bodyPr anchor="ctr">
            <a:normAutofit/>
          </a:bodyPr>
          <a:lstStyle/>
          <a:p>
            <a:r>
              <a:rPr lang="en-US" sz="2800">
                <a:solidFill>
                  <a:srgbClr val="FFFFFF"/>
                </a:solidFill>
              </a:rPr>
              <a:t>Recommendations to the Business</a:t>
            </a:r>
          </a:p>
        </p:txBody>
      </p:sp>
      <p:graphicFrame>
        <p:nvGraphicFramePr>
          <p:cNvPr id="6" name="Content Placeholder 2">
            <a:extLst>
              <a:ext uri="{FF2B5EF4-FFF2-40B4-BE49-F238E27FC236}">
                <a16:creationId xmlns:a16="http://schemas.microsoft.com/office/drawing/2014/main" id="{972717E2-CDEC-DE77-F9E3-228C34D17EF3}"/>
              </a:ext>
            </a:extLst>
          </p:cNvPr>
          <p:cNvGraphicFramePr>
            <a:graphicFrameLocks noGrp="1"/>
          </p:cNvGraphicFramePr>
          <p:nvPr>
            <p:ph idx="1"/>
            <p:extLst>
              <p:ext uri="{D42A27DB-BD31-4B8C-83A1-F6EECF244321}">
                <p14:modId xmlns:p14="http://schemas.microsoft.com/office/powerpoint/2010/main" val="42948107"/>
              </p:ext>
            </p:extLst>
          </p:nvPr>
        </p:nvGraphicFramePr>
        <p:xfrm>
          <a:off x="804672" y="804671"/>
          <a:ext cx="5945449" cy="52550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 name="Slide Number Placeholder 68">
            <a:extLst>
              <a:ext uri="{FF2B5EF4-FFF2-40B4-BE49-F238E27FC236}">
                <a16:creationId xmlns:a16="http://schemas.microsoft.com/office/drawing/2014/main" id="{2919DC83-6ED7-63E2-B0E9-6B22B342B016}"/>
              </a:ext>
            </a:extLst>
          </p:cNvPr>
          <p:cNvSpPr>
            <a:spLocks noGrp="1"/>
          </p:cNvSpPr>
          <p:nvPr>
            <p:ph type="sldNum" sz="quarter" idx="12"/>
          </p:nvPr>
        </p:nvSpPr>
        <p:spPr/>
        <p:txBody>
          <a:bodyPr>
            <a:normAutofit lnSpcReduction="10000"/>
          </a:bodyPr>
          <a:lstStyle/>
          <a:p>
            <a:r>
              <a:rPr lang="en-US"/>
              <a:t>21</a:t>
            </a:r>
          </a:p>
        </p:txBody>
      </p:sp>
    </p:spTree>
    <p:extLst>
      <p:ext uri="{BB962C8B-B14F-4D97-AF65-F5344CB8AC3E}">
        <p14:creationId xmlns:p14="http://schemas.microsoft.com/office/powerpoint/2010/main" val="3506366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58EC8D-68D1-4138-B719-BE00C78AD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 y="0"/>
            <a:ext cx="122072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4579E4-5B5F-42C9-B08F-A904C81B1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811"/>
            <a:ext cx="2556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47BB7E-F174-85D9-2734-8560F05C6781}"/>
              </a:ext>
            </a:extLst>
          </p:cNvPr>
          <p:cNvSpPr>
            <a:spLocks noGrp="1"/>
          </p:cNvSpPr>
          <p:nvPr>
            <p:ph idx="1"/>
          </p:nvPr>
        </p:nvSpPr>
        <p:spPr>
          <a:xfrm>
            <a:off x="4454936" y="2854100"/>
            <a:ext cx="3772774" cy="817454"/>
          </a:xfrm>
          <a:noFill/>
        </p:spPr>
        <p:txBody>
          <a:bodyPr vert="horz" lIns="91440" tIns="45720" rIns="91440" bIns="45720" rtlCol="0" anchor="t">
            <a:normAutofit/>
          </a:bodyPr>
          <a:lstStyle/>
          <a:p>
            <a:pPr marL="0" indent="0">
              <a:buNone/>
            </a:pPr>
            <a:r>
              <a:rPr lang="en-US" sz="4800"/>
              <a:t>Thank You!!</a:t>
            </a:r>
          </a:p>
        </p:txBody>
      </p:sp>
      <p:sp>
        <p:nvSpPr>
          <p:cNvPr id="12" name="Rectangle 11">
            <a:extLst>
              <a:ext uri="{FF2B5EF4-FFF2-40B4-BE49-F238E27FC236}">
                <a16:creationId xmlns:a16="http://schemas.microsoft.com/office/drawing/2014/main" id="{B41BF6CF-E1B8-4EE2-9AE1-86A58DAFD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Slide Number Placeholder 6">
            <a:extLst>
              <a:ext uri="{FF2B5EF4-FFF2-40B4-BE49-F238E27FC236}">
                <a16:creationId xmlns:a16="http://schemas.microsoft.com/office/drawing/2014/main" id="{C8A6E9DC-3307-7643-6E82-53497388151F}"/>
              </a:ext>
            </a:extLst>
          </p:cNvPr>
          <p:cNvSpPr>
            <a:spLocks noGrp="1"/>
          </p:cNvSpPr>
          <p:nvPr>
            <p:ph type="sldNum" sz="quarter" idx="12"/>
          </p:nvPr>
        </p:nvSpPr>
        <p:spPr/>
        <p:txBody>
          <a:bodyPr>
            <a:normAutofit lnSpcReduction="10000"/>
          </a:bodyPr>
          <a:lstStyle/>
          <a:p>
            <a:r>
              <a:rPr lang="en-US"/>
              <a:t>22</a:t>
            </a:r>
          </a:p>
        </p:txBody>
      </p:sp>
    </p:spTree>
    <p:extLst>
      <p:ext uri="{BB962C8B-B14F-4D97-AF65-F5344CB8AC3E}">
        <p14:creationId xmlns:p14="http://schemas.microsoft.com/office/powerpoint/2010/main" val="3738007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1" name="Rectangle 10">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brant multicolour checkered floor design">
            <a:extLst>
              <a:ext uri="{FF2B5EF4-FFF2-40B4-BE49-F238E27FC236}">
                <a16:creationId xmlns:a16="http://schemas.microsoft.com/office/drawing/2014/main" id="{17B219EE-5523-B163-B94C-C777013EF947}"/>
              </a:ext>
            </a:extLst>
          </p:cNvPr>
          <p:cNvPicPr>
            <a:picLocks noChangeAspect="1"/>
          </p:cNvPicPr>
          <p:nvPr/>
        </p:nvPicPr>
        <p:blipFill rotWithShape="1">
          <a:blip r:embed="rId2">
            <a:alphaModFix amt="40000"/>
          </a:blip>
          <a:srcRect t="11798" r="-2" b="4963"/>
          <a:stretch/>
        </p:blipFill>
        <p:spPr>
          <a:xfrm>
            <a:off x="20" y="-2"/>
            <a:ext cx="12191980" cy="6858000"/>
          </a:xfrm>
          <a:prstGeom prst="rect">
            <a:avLst/>
          </a:prstGeom>
        </p:spPr>
      </p:pic>
      <p:sp>
        <p:nvSpPr>
          <p:cNvPr id="2" name="Title 1">
            <a:extLst>
              <a:ext uri="{FF2B5EF4-FFF2-40B4-BE49-F238E27FC236}">
                <a16:creationId xmlns:a16="http://schemas.microsoft.com/office/drawing/2014/main" id="{28417773-C61A-2082-9127-326F6931D418}"/>
              </a:ext>
            </a:extLst>
          </p:cNvPr>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Additional Model Statistics</a:t>
            </a:r>
          </a:p>
        </p:txBody>
      </p:sp>
      <p:sp>
        <p:nvSpPr>
          <p:cNvPr id="6" name="Slide Number Placeholder 5">
            <a:extLst>
              <a:ext uri="{FF2B5EF4-FFF2-40B4-BE49-F238E27FC236}">
                <a16:creationId xmlns:a16="http://schemas.microsoft.com/office/drawing/2014/main" id="{0C28F7C1-4095-E96B-95FF-218998A58758}"/>
              </a:ext>
            </a:extLst>
          </p:cNvPr>
          <p:cNvSpPr>
            <a:spLocks noGrp="1"/>
          </p:cNvSpPr>
          <p:nvPr>
            <p:ph type="sldNum" sz="quarter" idx="12"/>
          </p:nvPr>
        </p:nvSpPr>
        <p:spPr/>
        <p:txBody>
          <a:bodyPr>
            <a:normAutofit lnSpcReduction="10000"/>
          </a:bodyPr>
          <a:lstStyle/>
          <a:p>
            <a:r>
              <a:rPr lang="en-US"/>
              <a:t>23</a:t>
            </a:r>
          </a:p>
        </p:txBody>
      </p:sp>
    </p:spTree>
    <p:extLst>
      <p:ext uri="{BB962C8B-B14F-4D97-AF65-F5344CB8AC3E}">
        <p14:creationId xmlns:p14="http://schemas.microsoft.com/office/powerpoint/2010/main" val="265360914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C7E459B-DD56-3702-058A-791D07893508}"/>
              </a:ext>
            </a:extLst>
          </p:cNvPr>
          <p:cNvSpPr txBox="1"/>
          <p:nvPr/>
        </p:nvSpPr>
        <p:spPr>
          <a:xfrm>
            <a:off x="691580" y="302512"/>
            <a:ext cx="352333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Neural Network Model</a:t>
            </a:r>
          </a:p>
        </p:txBody>
      </p:sp>
      <p:sp>
        <p:nvSpPr>
          <p:cNvPr id="8" name="TextBox 7">
            <a:extLst>
              <a:ext uri="{FF2B5EF4-FFF2-40B4-BE49-F238E27FC236}">
                <a16:creationId xmlns:a16="http://schemas.microsoft.com/office/drawing/2014/main" id="{D2DAAB41-A64A-DE83-1D65-9ABF9643BDB9}"/>
              </a:ext>
            </a:extLst>
          </p:cNvPr>
          <p:cNvSpPr txBox="1"/>
          <p:nvPr/>
        </p:nvSpPr>
        <p:spPr>
          <a:xfrm>
            <a:off x="295469" y="1500674"/>
            <a:ext cx="4318661"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u="sng"/>
              <a:t>Total Accuracy</a:t>
            </a:r>
            <a:r>
              <a:rPr lang="en-US"/>
              <a:t>: ~87.88%</a:t>
            </a:r>
          </a:p>
          <a:p>
            <a:pPr marL="285750" indent="-285750">
              <a:buFont typeface="Calibri"/>
              <a:buChar char="-"/>
            </a:pPr>
            <a:endParaRPr lang="en-US"/>
          </a:p>
          <a:p>
            <a:pPr marL="285750" indent="-285750">
              <a:buFont typeface="Calibri"/>
              <a:buChar char="-"/>
            </a:pPr>
            <a:r>
              <a:rPr lang="en-US" u="sng"/>
              <a:t>Accuracy of the 1 prediction (sensitivity)</a:t>
            </a:r>
            <a:r>
              <a:rPr lang="en-US"/>
              <a:t>: ~78.23</a:t>
            </a:r>
          </a:p>
          <a:p>
            <a:pPr marL="285750" indent="-285750">
              <a:buFont typeface="Calibri"/>
              <a:buChar char="-"/>
            </a:pPr>
            <a:endParaRPr lang="en-US"/>
          </a:p>
          <a:p>
            <a:pPr marL="285750" indent="-285750">
              <a:buFont typeface="Calibri"/>
              <a:buChar char="-"/>
            </a:pPr>
            <a:r>
              <a:rPr lang="en-US" u="sng"/>
              <a:t>Lift:</a:t>
            </a:r>
            <a:r>
              <a:rPr lang="en-US"/>
              <a:t>    Training: ~3.9</a:t>
            </a:r>
          </a:p>
          <a:p>
            <a:r>
              <a:rPr lang="en-US"/>
              <a:t>                Validation: ~ 3.75</a:t>
            </a:r>
          </a:p>
          <a:p>
            <a:r>
              <a:rPr lang="en-US"/>
              <a:t>                 Test: ~3.75</a:t>
            </a:r>
          </a:p>
          <a:p>
            <a:pPr marL="285750" indent="-285750">
              <a:buFont typeface="Calibri"/>
              <a:buChar char="-"/>
            </a:pPr>
            <a:endParaRPr lang="en-US"/>
          </a:p>
          <a:p>
            <a:pPr marL="285750" indent="-285750">
              <a:buFont typeface="Calibri"/>
              <a:buChar char="-"/>
            </a:pPr>
            <a:r>
              <a:rPr lang="en-US" u="sng"/>
              <a:t>AUC:</a:t>
            </a:r>
            <a:r>
              <a:rPr lang="en-US"/>
              <a:t>   Training:</a:t>
            </a:r>
          </a:p>
          <a:p>
            <a:pPr lvl="1"/>
            <a:r>
              <a:rPr lang="en-US"/>
              <a:t>          CNGOFF &amp; PIF ~ 0.9397</a:t>
            </a:r>
          </a:p>
          <a:p>
            <a:pPr lvl="1"/>
            <a:r>
              <a:rPr lang="en-US"/>
              <a:t>          Validation: </a:t>
            </a:r>
          </a:p>
          <a:p>
            <a:pPr lvl="1"/>
            <a:r>
              <a:rPr lang="en-US"/>
              <a:t>           CHGOFF &amp; PIF ~ 0.9036</a:t>
            </a:r>
          </a:p>
          <a:p>
            <a:pPr lvl="1"/>
            <a:r>
              <a:rPr lang="en-US"/>
              <a:t>          Test:</a:t>
            </a:r>
          </a:p>
          <a:p>
            <a:pPr lvl="1"/>
            <a:r>
              <a:rPr lang="en-US"/>
              <a:t>          CHGOFF &amp; PIF ~ 0.8997</a:t>
            </a:r>
          </a:p>
          <a:p>
            <a:pPr lvl="2"/>
            <a:endParaRPr lang="en-US"/>
          </a:p>
          <a:p>
            <a:pPr marL="1200150" lvl="2" indent="-285750">
              <a:buFont typeface="Calibri"/>
              <a:buChar char="-"/>
            </a:pPr>
            <a:r>
              <a:rPr lang="en-US"/>
              <a:t>Not as </a:t>
            </a:r>
            <a:r>
              <a:rPr lang="en-US" err="1"/>
              <a:t>suffienct</a:t>
            </a:r>
            <a:r>
              <a:rPr lang="en-US"/>
              <a:t> as other models </a:t>
            </a:r>
          </a:p>
        </p:txBody>
      </p:sp>
      <p:cxnSp>
        <p:nvCxnSpPr>
          <p:cNvPr id="17" name="Straight Arrow Connector 16">
            <a:extLst>
              <a:ext uri="{FF2B5EF4-FFF2-40B4-BE49-F238E27FC236}">
                <a16:creationId xmlns:a16="http://schemas.microsoft.com/office/drawing/2014/main" id="{F2DD39C1-1F08-E9AA-1466-31712CD1A028}"/>
              </a:ext>
            </a:extLst>
          </p:cNvPr>
          <p:cNvCxnSpPr/>
          <p:nvPr/>
        </p:nvCxnSpPr>
        <p:spPr>
          <a:xfrm>
            <a:off x="471974" y="1132892"/>
            <a:ext cx="3044890" cy="12441"/>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2" name="Content Placeholder 1" descr="A screenshot of a computer screen&#10;&#10;Description automatically generated">
            <a:extLst>
              <a:ext uri="{FF2B5EF4-FFF2-40B4-BE49-F238E27FC236}">
                <a16:creationId xmlns:a16="http://schemas.microsoft.com/office/drawing/2014/main" id="{6C857EEB-828B-60E4-AB1C-4B576CE08AC4}"/>
              </a:ext>
            </a:extLst>
          </p:cNvPr>
          <p:cNvPicPr>
            <a:picLocks noGrp="1" noChangeAspect="1"/>
          </p:cNvPicPr>
          <p:nvPr>
            <p:ph idx="1"/>
          </p:nvPr>
        </p:nvPicPr>
        <p:blipFill>
          <a:blip r:embed="rId3"/>
          <a:stretch>
            <a:fillRect/>
          </a:stretch>
        </p:blipFill>
        <p:spPr>
          <a:xfrm>
            <a:off x="5037245" y="301102"/>
            <a:ext cx="5839564" cy="3178170"/>
          </a:xfrm>
        </p:spPr>
      </p:pic>
      <p:pic>
        <p:nvPicPr>
          <p:cNvPr id="4" name="Picture 3" descr="A screenshot of a computer&#10;&#10;Description automatically generated">
            <a:extLst>
              <a:ext uri="{FF2B5EF4-FFF2-40B4-BE49-F238E27FC236}">
                <a16:creationId xmlns:a16="http://schemas.microsoft.com/office/drawing/2014/main" id="{9A2A56F0-C624-300B-1BE7-1C489223D0A8}"/>
              </a:ext>
            </a:extLst>
          </p:cNvPr>
          <p:cNvPicPr>
            <a:picLocks noChangeAspect="1"/>
          </p:cNvPicPr>
          <p:nvPr/>
        </p:nvPicPr>
        <p:blipFill rotWithShape="1">
          <a:blip r:embed="rId4"/>
          <a:srcRect l="-2353" t="25000" r="-392" b="-455"/>
          <a:stretch/>
        </p:blipFill>
        <p:spPr>
          <a:xfrm>
            <a:off x="5035639" y="3671908"/>
            <a:ext cx="4632279" cy="2882225"/>
          </a:xfrm>
          <a:prstGeom prst="rect">
            <a:avLst/>
          </a:prstGeom>
        </p:spPr>
      </p:pic>
      <p:sp>
        <p:nvSpPr>
          <p:cNvPr id="7" name="Slide Number Placeholder 6">
            <a:extLst>
              <a:ext uri="{FF2B5EF4-FFF2-40B4-BE49-F238E27FC236}">
                <a16:creationId xmlns:a16="http://schemas.microsoft.com/office/drawing/2014/main" id="{B1203356-4D6B-58CD-0485-5303D489F408}"/>
              </a:ext>
            </a:extLst>
          </p:cNvPr>
          <p:cNvSpPr>
            <a:spLocks noGrp="1"/>
          </p:cNvSpPr>
          <p:nvPr>
            <p:ph type="sldNum" sz="quarter" idx="12"/>
          </p:nvPr>
        </p:nvSpPr>
        <p:spPr/>
        <p:txBody>
          <a:bodyPr>
            <a:normAutofit lnSpcReduction="10000"/>
          </a:bodyPr>
          <a:lstStyle/>
          <a:p>
            <a:r>
              <a:rPr lang="en-US"/>
              <a:t>24</a:t>
            </a:r>
          </a:p>
        </p:txBody>
      </p:sp>
    </p:spTree>
    <p:extLst>
      <p:ext uri="{BB962C8B-B14F-4D97-AF65-F5344CB8AC3E}">
        <p14:creationId xmlns:p14="http://schemas.microsoft.com/office/powerpoint/2010/main" val="672554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FC7E459B-DD56-3702-058A-791D07893508}"/>
              </a:ext>
            </a:extLst>
          </p:cNvPr>
          <p:cNvSpPr txBox="1"/>
          <p:nvPr/>
        </p:nvSpPr>
        <p:spPr>
          <a:xfrm>
            <a:off x="691580" y="460663"/>
            <a:ext cx="352333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 Naïve Model</a:t>
            </a:r>
          </a:p>
        </p:txBody>
      </p:sp>
      <p:sp>
        <p:nvSpPr>
          <p:cNvPr id="8" name="TextBox 7">
            <a:extLst>
              <a:ext uri="{FF2B5EF4-FFF2-40B4-BE49-F238E27FC236}">
                <a16:creationId xmlns:a16="http://schemas.microsoft.com/office/drawing/2014/main" id="{D2DAAB41-A64A-DE83-1D65-9ABF9643BDB9}"/>
              </a:ext>
            </a:extLst>
          </p:cNvPr>
          <p:cNvSpPr txBox="1"/>
          <p:nvPr/>
        </p:nvSpPr>
        <p:spPr>
          <a:xfrm>
            <a:off x="295469" y="1500674"/>
            <a:ext cx="4318661"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u="sng"/>
              <a:t>Total Accuracy</a:t>
            </a:r>
            <a:r>
              <a:rPr lang="en-US"/>
              <a:t>: ~74.9%</a:t>
            </a:r>
          </a:p>
          <a:p>
            <a:pPr marL="285750" indent="-285750">
              <a:buFont typeface="Calibri"/>
              <a:buChar char="-"/>
            </a:pPr>
            <a:endParaRPr lang="en-US"/>
          </a:p>
          <a:p>
            <a:pPr marL="285750" indent="-285750">
              <a:buFont typeface="Calibri"/>
              <a:buChar char="-"/>
            </a:pPr>
            <a:r>
              <a:rPr lang="en-US" u="sng"/>
              <a:t>Accuracy of the 1 prediction (sensitivity)</a:t>
            </a:r>
            <a:r>
              <a:rPr lang="en-US"/>
              <a:t>: ~66.62</a:t>
            </a:r>
          </a:p>
          <a:p>
            <a:pPr marL="285750" indent="-285750">
              <a:buFont typeface="Calibri"/>
              <a:buChar char="-"/>
            </a:pPr>
            <a:endParaRPr lang="en-US"/>
          </a:p>
          <a:p>
            <a:pPr marL="285750" indent="-285750">
              <a:buFont typeface="Calibri"/>
              <a:buChar char="-"/>
            </a:pPr>
            <a:r>
              <a:rPr lang="en-US" u="sng"/>
              <a:t>Lift:</a:t>
            </a:r>
            <a:r>
              <a:rPr lang="en-US"/>
              <a:t>    Training: ~3.9</a:t>
            </a:r>
          </a:p>
          <a:p>
            <a:r>
              <a:rPr lang="en-US"/>
              <a:t>                Validation: ~ 3.45</a:t>
            </a:r>
          </a:p>
          <a:p>
            <a:r>
              <a:rPr lang="en-US"/>
              <a:t>                 Test: ~3.5</a:t>
            </a:r>
          </a:p>
          <a:p>
            <a:pPr marL="285750" indent="-285750">
              <a:buFont typeface="Calibri"/>
              <a:buChar char="-"/>
            </a:pPr>
            <a:endParaRPr lang="en-US"/>
          </a:p>
          <a:p>
            <a:pPr marL="285750" indent="-285750">
              <a:buFont typeface="Calibri"/>
              <a:buChar char="-"/>
            </a:pPr>
            <a:r>
              <a:rPr lang="en-US" u="sng"/>
              <a:t>AUC:</a:t>
            </a:r>
            <a:r>
              <a:rPr lang="en-US"/>
              <a:t>   Training:</a:t>
            </a:r>
          </a:p>
          <a:p>
            <a:pPr lvl="1"/>
            <a:r>
              <a:rPr lang="en-US"/>
              <a:t>          CNGOFF &amp; PIF ~ 0.8151</a:t>
            </a:r>
          </a:p>
          <a:p>
            <a:pPr lvl="1"/>
            <a:r>
              <a:rPr lang="en-US"/>
              <a:t>          Validation: </a:t>
            </a:r>
          </a:p>
          <a:p>
            <a:pPr lvl="1"/>
            <a:r>
              <a:rPr lang="en-US"/>
              <a:t>           CHGOFF &amp; PIF ~ 0.7920</a:t>
            </a:r>
          </a:p>
          <a:p>
            <a:pPr lvl="1"/>
            <a:r>
              <a:rPr lang="en-US"/>
              <a:t>          Test:</a:t>
            </a:r>
          </a:p>
          <a:p>
            <a:pPr lvl="1"/>
            <a:r>
              <a:rPr lang="en-US"/>
              <a:t>          CHGOFF &amp; PIF ~ 0.7884</a:t>
            </a:r>
          </a:p>
          <a:p>
            <a:pPr lvl="2"/>
            <a:r>
              <a:rPr lang="en-US"/>
              <a:t>  </a:t>
            </a:r>
          </a:p>
          <a:p>
            <a:pPr marL="285750" indent="-285750">
              <a:buFont typeface="Calibri"/>
              <a:buChar char="-"/>
            </a:pPr>
            <a:r>
              <a:rPr lang="en-US"/>
              <a:t>Not as sufficient as other models</a:t>
            </a:r>
          </a:p>
        </p:txBody>
      </p:sp>
      <p:cxnSp>
        <p:nvCxnSpPr>
          <p:cNvPr id="17" name="Straight Arrow Connector 16">
            <a:extLst>
              <a:ext uri="{FF2B5EF4-FFF2-40B4-BE49-F238E27FC236}">
                <a16:creationId xmlns:a16="http://schemas.microsoft.com/office/drawing/2014/main" id="{F2DD39C1-1F08-E9AA-1466-31712CD1A028}"/>
              </a:ext>
            </a:extLst>
          </p:cNvPr>
          <p:cNvCxnSpPr/>
          <p:nvPr/>
        </p:nvCxnSpPr>
        <p:spPr>
          <a:xfrm>
            <a:off x="471974" y="1132892"/>
            <a:ext cx="3044890" cy="12441"/>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2" name="Content Placeholder 1" descr="A screenshot of a computer&#10;&#10;Description automatically generated">
            <a:extLst>
              <a:ext uri="{FF2B5EF4-FFF2-40B4-BE49-F238E27FC236}">
                <a16:creationId xmlns:a16="http://schemas.microsoft.com/office/drawing/2014/main" id="{63791C78-F4BB-7DEE-18C2-F45030370D9B}"/>
              </a:ext>
            </a:extLst>
          </p:cNvPr>
          <p:cNvPicPr>
            <a:picLocks noGrp="1" noChangeAspect="1"/>
          </p:cNvPicPr>
          <p:nvPr>
            <p:ph idx="1"/>
          </p:nvPr>
        </p:nvPicPr>
        <p:blipFill rotWithShape="1">
          <a:blip r:embed="rId3"/>
          <a:srcRect t="170" r="40521" b="36607"/>
          <a:stretch/>
        </p:blipFill>
        <p:spPr>
          <a:xfrm>
            <a:off x="5244805" y="541586"/>
            <a:ext cx="4720766" cy="2668797"/>
          </a:xfrm>
        </p:spPr>
      </p:pic>
      <p:pic>
        <p:nvPicPr>
          <p:cNvPr id="4" name="Picture 3" descr="A screenshot of a computer&#10;&#10;Description automatically generated">
            <a:extLst>
              <a:ext uri="{FF2B5EF4-FFF2-40B4-BE49-F238E27FC236}">
                <a16:creationId xmlns:a16="http://schemas.microsoft.com/office/drawing/2014/main" id="{73474714-5FA2-E833-D1B5-878A035B3096}"/>
              </a:ext>
            </a:extLst>
          </p:cNvPr>
          <p:cNvPicPr>
            <a:picLocks noChangeAspect="1"/>
          </p:cNvPicPr>
          <p:nvPr/>
        </p:nvPicPr>
        <p:blipFill>
          <a:blip r:embed="rId4"/>
          <a:stretch>
            <a:fillRect/>
          </a:stretch>
        </p:blipFill>
        <p:spPr>
          <a:xfrm>
            <a:off x="4563414" y="3376435"/>
            <a:ext cx="6231228" cy="3292652"/>
          </a:xfrm>
          <a:prstGeom prst="rect">
            <a:avLst/>
          </a:prstGeom>
        </p:spPr>
      </p:pic>
      <p:sp>
        <p:nvSpPr>
          <p:cNvPr id="7" name="Slide Number Placeholder 6">
            <a:extLst>
              <a:ext uri="{FF2B5EF4-FFF2-40B4-BE49-F238E27FC236}">
                <a16:creationId xmlns:a16="http://schemas.microsoft.com/office/drawing/2014/main" id="{3F7A7282-DEA1-4775-5460-307B4085DED8}"/>
              </a:ext>
            </a:extLst>
          </p:cNvPr>
          <p:cNvSpPr>
            <a:spLocks noGrp="1"/>
          </p:cNvSpPr>
          <p:nvPr>
            <p:ph type="sldNum" sz="quarter" idx="12"/>
          </p:nvPr>
        </p:nvSpPr>
        <p:spPr/>
        <p:txBody>
          <a:bodyPr>
            <a:normAutofit lnSpcReduction="10000"/>
          </a:bodyPr>
          <a:lstStyle/>
          <a:p>
            <a:r>
              <a:rPr lang="en-US"/>
              <a:t>25</a:t>
            </a:r>
          </a:p>
        </p:txBody>
      </p:sp>
    </p:spTree>
    <p:extLst>
      <p:ext uri="{BB962C8B-B14F-4D97-AF65-F5344CB8AC3E}">
        <p14:creationId xmlns:p14="http://schemas.microsoft.com/office/powerpoint/2010/main" val="2520538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C7E459B-DD56-3702-058A-791D07893508}"/>
              </a:ext>
            </a:extLst>
          </p:cNvPr>
          <p:cNvSpPr txBox="1"/>
          <p:nvPr/>
        </p:nvSpPr>
        <p:spPr>
          <a:xfrm>
            <a:off x="691580" y="460663"/>
            <a:ext cx="352333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Decision Tree</a:t>
            </a:r>
            <a:endParaRPr lang="en-US"/>
          </a:p>
        </p:txBody>
      </p:sp>
      <p:sp>
        <p:nvSpPr>
          <p:cNvPr id="8" name="TextBox 7">
            <a:extLst>
              <a:ext uri="{FF2B5EF4-FFF2-40B4-BE49-F238E27FC236}">
                <a16:creationId xmlns:a16="http://schemas.microsoft.com/office/drawing/2014/main" id="{D2DAAB41-A64A-DE83-1D65-9ABF9643BDB9}"/>
              </a:ext>
            </a:extLst>
          </p:cNvPr>
          <p:cNvSpPr txBox="1"/>
          <p:nvPr/>
        </p:nvSpPr>
        <p:spPr>
          <a:xfrm>
            <a:off x="295469" y="1500674"/>
            <a:ext cx="4318661"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u="sng"/>
              <a:t>Total Accuracy</a:t>
            </a:r>
            <a:r>
              <a:rPr lang="en-US"/>
              <a:t>: ~98.29%</a:t>
            </a:r>
          </a:p>
          <a:p>
            <a:pPr marL="285750" indent="-285750">
              <a:buFont typeface="Calibri"/>
              <a:buChar char="-"/>
            </a:pPr>
            <a:endParaRPr lang="en-US"/>
          </a:p>
          <a:p>
            <a:pPr marL="285750" indent="-285750">
              <a:buFont typeface="Calibri"/>
              <a:buChar char="-"/>
            </a:pPr>
            <a:r>
              <a:rPr lang="en-US" u="sng"/>
              <a:t>Accuracy of the 1 prediction (sensitivity)</a:t>
            </a:r>
            <a:r>
              <a:rPr lang="en-US"/>
              <a:t>: ~ 86.27%</a:t>
            </a:r>
          </a:p>
          <a:p>
            <a:pPr marL="285750" indent="-285750">
              <a:buFont typeface="Calibri"/>
              <a:buChar char="-"/>
            </a:pPr>
            <a:endParaRPr lang="en-US"/>
          </a:p>
          <a:p>
            <a:pPr marL="285750" indent="-285750">
              <a:buFont typeface="Calibri"/>
              <a:buChar char="-"/>
            </a:pPr>
            <a:r>
              <a:rPr lang="en-US" u="sng"/>
              <a:t>Lift:</a:t>
            </a:r>
            <a:r>
              <a:rPr lang="en-US"/>
              <a:t>    Training: ~3.8</a:t>
            </a:r>
          </a:p>
          <a:p>
            <a:r>
              <a:rPr lang="en-US"/>
              <a:t>                Validation: ~ 3.75</a:t>
            </a:r>
          </a:p>
          <a:p>
            <a:r>
              <a:rPr lang="en-US"/>
              <a:t>                 Test: ~3.75</a:t>
            </a:r>
          </a:p>
          <a:p>
            <a:pPr marL="285750" indent="-285750">
              <a:buFont typeface="Calibri"/>
              <a:buChar char="-"/>
            </a:pPr>
            <a:endParaRPr lang="en-US"/>
          </a:p>
          <a:p>
            <a:pPr marL="285750" indent="-285750">
              <a:buFont typeface="Calibri"/>
              <a:buChar char="-"/>
            </a:pPr>
            <a:r>
              <a:rPr lang="en-US" u="sng"/>
              <a:t>AUC:</a:t>
            </a:r>
            <a:r>
              <a:rPr lang="en-US"/>
              <a:t>   Training:</a:t>
            </a:r>
          </a:p>
          <a:p>
            <a:pPr lvl="1"/>
            <a:r>
              <a:rPr lang="en-US"/>
              <a:t>          CNGOFF &amp; PIF ~ 0.9702</a:t>
            </a:r>
          </a:p>
          <a:p>
            <a:pPr lvl="1"/>
            <a:r>
              <a:rPr lang="en-US"/>
              <a:t>          Validation: </a:t>
            </a:r>
          </a:p>
          <a:p>
            <a:pPr lvl="1"/>
            <a:r>
              <a:rPr lang="en-US"/>
              <a:t>           CHGOFF &amp; PIF ~ 0.9363</a:t>
            </a:r>
          </a:p>
          <a:p>
            <a:pPr lvl="1"/>
            <a:r>
              <a:rPr lang="en-US"/>
              <a:t>          Test:</a:t>
            </a:r>
          </a:p>
          <a:p>
            <a:pPr lvl="1"/>
            <a:r>
              <a:rPr lang="en-US"/>
              <a:t>          CHGOFF &amp; PIF ~ 0.9228</a:t>
            </a:r>
          </a:p>
          <a:p>
            <a:pPr marL="742950" lvl="1" indent="-285750">
              <a:buFont typeface="Calibri"/>
              <a:buChar char="-"/>
            </a:pPr>
            <a:r>
              <a:rPr lang="en-US"/>
              <a:t>Not as sufficient as other models </a:t>
            </a:r>
          </a:p>
          <a:p>
            <a:pPr lvl="2"/>
            <a:endParaRPr lang="en-US"/>
          </a:p>
        </p:txBody>
      </p:sp>
      <p:cxnSp>
        <p:nvCxnSpPr>
          <p:cNvPr id="17" name="Straight Arrow Connector 16">
            <a:extLst>
              <a:ext uri="{FF2B5EF4-FFF2-40B4-BE49-F238E27FC236}">
                <a16:creationId xmlns:a16="http://schemas.microsoft.com/office/drawing/2014/main" id="{F2DD39C1-1F08-E9AA-1466-31712CD1A028}"/>
              </a:ext>
            </a:extLst>
          </p:cNvPr>
          <p:cNvCxnSpPr/>
          <p:nvPr/>
        </p:nvCxnSpPr>
        <p:spPr>
          <a:xfrm>
            <a:off x="471974" y="1132892"/>
            <a:ext cx="3044890" cy="12441"/>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2" name="Content Placeholder 1" descr="A screenshot of a computer screen&#10;&#10;Description automatically generated">
            <a:extLst>
              <a:ext uri="{FF2B5EF4-FFF2-40B4-BE49-F238E27FC236}">
                <a16:creationId xmlns:a16="http://schemas.microsoft.com/office/drawing/2014/main" id="{E33909FA-4A5D-4FE3-949E-952192154B9C}"/>
              </a:ext>
            </a:extLst>
          </p:cNvPr>
          <p:cNvPicPr>
            <a:picLocks noGrp="1" noChangeAspect="1"/>
          </p:cNvPicPr>
          <p:nvPr>
            <p:ph idx="1"/>
          </p:nvPr>
        </p:nvPicPr>
        <p:blipFill>
          <a:blip r:embed="rId3"/>
          <a:stretch>
            <a:fillRect/>
          </a:stretch>
        </p:blipFill>
        <p:spPr>
          <a:xfrm>
            <a:off x="4783312" y="575176"/>
            <a:ext cx="5878849" cy="3306163"/>
          </a:xfrm>
        </p:spPr>
      </p:pic>
      <p:pic>
        <p:nvPicPr>
          <p:cNvPr id="4" name="Picture 3" descr="A screenshot of a computer screen&#10;&#10;Description automatically generated">
            <a:extLst>
              <a:ext uri="{FF2B5EF4-FFF2-40B4-BE49-F238E27FC236}">
                <a16:creationId xmlns:a16="http://schemas.microsoft.com/office/drawing/2014/main" id="{829C137F-C6D3-AA43-0EF0-4B7AA28B6E5F}"/>
              </a:ext>
            </a:extLst>
          </p:cNvPr>
          <p:cNvPicPr>
            <a:picLocks noChangeAspect="1"/>
          </p:cNvPicPr>
          <p:nvPr/>
        </p:nvPicPr>
        <p:blipFill rotWithShape="1">
          <a:blip r:embed="rId4"/>
          <a:srcRect t="70395" r="-392" b="-329"/>
          <a:stretch/>
        </p:blipFill>
        <p:spPr>
          <a:xfrm>
            <a:off x="4692203" y="3993068"/>
            <a:ext cx="6048803" cy="2149324"/>
          </a:xfrm>
          <a:prstGeom prst="rect">
            <a:avLst/>
          </a:prstGeom>
        </p:spPr>
      </p:pic>
      <p:sp>
        <p:nvSpPr>
          <p:cNvPr id="7" name="Slide Number Placeholder 6">
            <a:extLst>
              <a:ext uri="{FF2B5EF4-FFF2-40B4-BE49-F238E27FC236}">
                <a16:creationId xmlns:a16="http://schemas.microsoft.com/office/drawing/2014/main" id="{11ADA9B6-5FCA-7AC1-C476-9D9631CDE259}"/>
              </a:ext>
            </a:extLst>
          </p:cNvPr>
          <p:cNvSpPr>
            <a:spLocks noGrp="1"/>
          </p:cNvSpPr>
          <p:nvPr>
            <p:ph type="sldNum" sz="quarter" idx="12"/>
          </p:nvPr>
        </p:nvSpPr>
        <p:spPr/>
        <p:txBody>
          <a:bodyPr>
            <a:normAutofit lnSpcReduction="10000"/>
          </a:bodyPr>
          <a:lstStyle/>
          <a:p>
            <a:r>
              <a:rPr lang="en-US"/>
              <a:t>26</a:t>
            </a:r>
          </a:p>
        </p:txBody>
      </p:sp>
    </p:spTree>
    <p:extLst>
      <p:ext uri="{BB962C8B-B14F-4D97-AF65-F5344CB8AC3E}">
        <p14:creationId xmlns:p14="http://schemas.microsoft.com/office/powerpoint/2010/main" val="1411392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FC7E459B-DD56-3702-058A-791D07893508}"/>
              </a:ext>
            </a:extLst>
          </p:cNvPr>
          <p:cNvSpPr txBox="1"/>
          <p:nvPr/>
        </p:nvSpPr>
        <p:spPr>
          <a:xfrm>
            <a:off x="691580" y="460663"/>
            <a:ext cx="585636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Logistic Regression</a:t>
            </a:r>
          </a:p>
        </p:txBody>
      </p:sp>
      <p:sp>
        <p:nvSpPr>
          <p:cNvPr id="8" name="TextBox 7">
            <a:extLst>
              <a:ext uri="{FF2B5EF4-FFF2-40B4-BE49-F238E27FC236}">
                <a16:creationId xmlns:a16="http://schemas.microsoft.com/office/drawing/2014/main" id="{D2DAAB41-A64A-DE83-1D65-9ABF9643BDB9}"/>
              </a:ext>
            </a:extLst>
          </p:cNvPr>
          <p:cNvSpPr txBox="1"/>
          <p:nvPr/>
        </p:nvSpPr>
        <p:spPr>
          <a:xfrm>
            <a:off x="295469" y="1500674"/>
            <a:ext cx="4318661"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u="sng"/>
              <a:t>Total Accuracy</a:t>
            </a:r>
            <a:r>
              <a:rPr lang="en-US"/>
              <a:t>: ~85.64%</a:t>
            </a:r>
          </a:p>
          <a:p>
            <a:pPr marL="285750" indent="-285750">
              <a:buFont typeface="Calibri"/>
              <a:buChar char="-"/>
            </a:pPr>
            <a:endParaRPr lang="en-US"/>
          </a:p>
          <a:p>
            <a:pPr marL="285750" indent="-285750">
              <a:buFont typeface="Calibri"/>
              <a:buChar char="-"/>
            </a:pPr>
            <a:r>
              <a:rPr lang="en-US" u="sng"/>
              <a:t>Accuracy of the 1 prediction (sensitivity)</a:t>
            </a:r>
            <a:r>
              <a:rPr lang="en-US"/>
              <a:t>: ~ 86.27%</a:t>
            </a:r>
          </a:p>
          <a:p>
            <a:pPr marL="285750" indent="-285750">
              <a:buFont typeface="Calibri"/>
              <a:buChar char="-"/>
            </a:pPr>
            <a:endParaRPr lang="en-US"/>
          </a:p>
          <a:p>
            <a:pPr marL="285750" indent="-285750">
              <a:buFont typeface="Calibri"/>
              <a:buChar char="-"/>
            </a:pPr>
            <a:r>
              <a:rPr lang="en-US" u="sng"/>
              <a:t>Lift:</a:t>
            </a:r>
            <a:r>
              <a:rPr lang="en-US"/>
              <a:t>    Training: ~2.60</a:t>
            </a:r>
          </a:p>
          <a:p>
            <a:r>
              <a:rPr lang="en-US"/>
              <a:t>                Validation: ~ 2.50</a:t>
            </a:r>
          </a:p>
          <a:p>
            <a:r>
              <a:rPr lang="en-US"/>
              <a:t>                 Test: ~2.5</a:t>
            </a:r>
          </a:p>
          <a:p>
            <a:pPr marL="285750" indent="-285750">
              <a:buFont typeface="Calibri"/>
              <a:buChar char="-"/>
            </a:pPr>
            <a:endParaRPr lang="en-US"/>
          </a:p>
          <a:p>
            <a:pPr marL="285750" indent="-285750">
              <a:buFont typeface="Calibri"/>
              <a:buChar char="-"/>
            </a:pPr>
            <a:r>
              <a:rPr lang="en-US" u="sng"/>
              <a:t>AUC:</a:t>
            </a:r>
            <a:r>
              <a:rPr lang="en-US"/>
              <a:t>   Training:</a:t>
            </a:r>
          </a:p>
          <a:p>
            <a:pPr lvl="1"/>
            <a:r>
              <a:rPr lang="en-US"/>
              <a:t>          CNGOFF &amp; PIF ~ 0.8999</a:t>
            </a:r>
          </a:p>
          <a:p>
            <a:pPr lvl="1"/>
            <a:r>
              <a:rPr lang="en-US"/>
              <a:t>          Validation: </a:t>
            </a:r>
          </a:p>
          <a:p>
            <a:pPr lvl="1"/>
            <a:r>
              <a:rPr lang="en-US"/>
              <a:t>           CHGOFF &amp; PIF ~ 0.8638</a:t>
            </a:r>
          </a:p>
          <a:p>
            <a:pPr lvl="1"/>
            <a:r>
              <a:rPr lang="en-US"/>
              <a:t>          Test:</a:t>
            </a:r>
          </a:p>
          <a:p>
            <a:pPr lvl="1"/>
            <a:r>
              <a:rPr lang="en-US"/>
              <a:t>          CHGOFF &amp; PIF ~  0.8588</a:t>
            </a:r>
          </a:p>
          <a:p>
            <a:pPr lvl="1"/>
            <a:r>
              <a:rPr lang="en-US"/>
              <a:t>Not as sufficient as other models (long run time)</a:t>
            </a:r>
          </a:p>
          <a:p>
            <a:pPr lvl="2"/>
            <a:endParaRPr lang="en-US"/>
          </a:p>
        </p:txBody>
      </p:sp>
      <p:cxnSp>
        <p:nvCxnSpPr>
          <p:cNvPr id="17" name="Straight Arrow Connector 16">
            <a:extLst>
              <a:ext uri="{FF2B5EF4-FFF2-40B4-BE49-F238E27FC236}">
                <a16:creationId xmlns:a16="http://schemas.microsoft.com/office/drawing/2014/main" id="{F2DD39C1-1F08-E9AA-1466-31712CD1A028}"/>
              </a:ext>
            </a:extLst>
          </p:cNvPr>
          <p:cNvCxnSpPr/>
          <p:nvPr/>
        </p:nvCxnSpPr>
        <p:spPr>
          <a:xfrm>
            <a:off x="471974" y="1132892"/>
            <a:ext cx="3044890" cy="12441"/>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2" name="Content Placeholder 1" descr="A screen shot of a graph&#10;&#10;Description automatically generated">
            <a:extLst>
              <a:ext uri="{FF2B5EF4-FFF2-40B4-BE49-F238E27FC236}">
                <a16:creationId xmlns:a16="http://schemas.microsoft.com/office/drawing/2014/main" id="{7959258E-A638-A9F9-B076-1FFECA21B655}"/>
              </a:ext>
            </a:extLst>
          </p:cNvPr>
          <p:cNvPicPr>
            <a:picLocks noGrp="1" noChangeAspect="1"/>
          </p:cNvPicPr>
          <p:nvPr>
            <p:ph idx="1"/>
          </p:nvPr>
        </p:nvPicPr>
        <p:blipFill>
          <a:blip r:embed="rId3"/>
          <a:stretch>
            <a:fillRect/>
          </a:stretch>
        </p:blipFill>
        <p:spPr>
          <a:xfrm>
            <a:off x="4901368" y="1450030"/>
            <a:ext cx="6361807" cy="2232594"/>
          </a:xfrm>
        </p:spPr>
      </p:pic>
      <p:sp>
        <p:nvSpPr>
          <p:cNvPr id="5" name="Slide Number Placeholder 4">
            <a:extLst>
              <a:ext uri="{FF2B5EF4-FFF2-40B4-BE49-F238E27FC236}">
                <a16:creationId xmlns:a16="http://schemas.microsoft.com/office/drawing/2014/main" id="{F3C92BEC-311E-28E5-D85B-D8E0E39DE022}"/>
              </a:ext>
            </a:extLst>
          </p:cNvPr>
          <p:cNvSpPr>
            <a:spLocks noGrp="1"/>
          </p:cNvSpPr>
          <p:nvPr>
            <p:ph type="sldNum" sz="quarter" idx="12"/>
          </p:nvPr>
        </p:nvSpPr>
        <p:spPr/>
        <p:txBody>
          <a:bodyPr>
            <a:normAutofit lnSpcReduction="10000"/>
          </a:bodyPr>
          <a:lstStyle/>
          <a:p>
            <a:r>
              <a:rPr lang="en-US"/>
              <a:t>27</a:t>
            </a:r>
          </a:p>
        </p:txBody>
      </p:sp>
    </p:spTree>
    <p:extLst>
      <p:ext uri="{BB962C8B-B14F-4D97-AF65-F5344CB8AC3E}">
        <p14:creationId xmlns:p14="http://schemas.microsoft.com/office/powerpoint/2010/main" val="4218797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FC7E459B-DD56-3702-058A-791D07893508}"/>
              </a:ext>
            </a:extLst>
          </p:cNvPr>
          <p:cNvSpPr txBox="1"/>
          <p:nvPr/>
        </p:nvSpPr>
        <p:spPr>
          <a:xfrm>
            <a:off x="691580" y="460663"/>
            <a:ext cx="352333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KNN Model</a:t>
            </a:r>
          </a:p>
        </p:txBody>
      </p:sp>
      <p:sp>
        <p:nvSpPr>
          <p:cNvPr id="8" name="TextBox 7">
            <a:extLst>
              <a:ext uri="{FF2B5EF4-FFF2-40B4-BE49-F238E27FC236}">
                <a16:creationId xmlns:a16="http://schemas.microsoft.com/office/drawing/2014/main" id="{D2DAAB41-A64A-DE83-1D65-9ABF9643BDB9}"/>
              </a:ext>
            </a:extLst>
          </p:cNvPr>
          <p:cNvSpPr txBox="1"/>
          <p:nvPr/>
        </p:nvSpPr>
        <p:spPr>
          <a:xfrm>
            <a:off x="295469" y="1500674"/>
            <a:ext cx="431866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a:ea typeface="+mn-lt"/>
                <a:cs typeface="+mn-lt"/>
              </a:rPr>
              <a:t>Total Accuracy: ~83.20%</a:t>
            </a:r>
          </a:p>
          <a:p>
            <a:pPr>
              <a:buFont typeface="Arial"/>
              <a:buChar char="•"/>
            </a:pPr>
            <a:r>
              <a:rPr lang="en-US">
                <a:ea typeface="+mn-lt"/>
                <a:cs typeface="+mn-lt"/>
              </a:rPr>
              <a:t>Accuracy of the 1 Prediction (Sensitivity): ~70.23%</a:t>
            </a:r>
          </a:p>
          <a:p>
            <a:pPr marL="285750" indent="-285750">
              <a:buFont typeface="Calibri"/>
              <a:buChar char="-"/>
            </a:pPr>
            <a:endParaRPr lang="en-US">
              <a:cs typeface="Arial"/>
            </a:endParaRPr>
          </a:p>
          <a:p>
            <a:pPr lvl="2"/>
            <a:r>
              <a:rPr lang="en-US"/>
              <a:t>  </a:t>
            </a:r>
          </a:p>
          <a:p>
            <a:pPr marL="285750" indent="-285750">
              <a:buFont typeface="Calibri"/>
              <a:buChar char="-"/>
            </a:pPr>
            <a:r>
              <a:rPr lang="en-US"/>
              <a:t>Not as significant as other models</a:t>
            </a:r>
          </a:p>
        </p:txBody>
      </p:sp>
      <p:cxnSp>
        <p:nvCxnSpPr>
          <p:cNvPr id="17" name="Straight Arrow Connector 16">
            <a:extLst>
              <a:ext uri="{FF2B5EF4-FFF2-40B4-BE49-F238E27FC236}">
                <a16:creationId xmlns:a16="http://schemas.microsoft.com/office/drawing/2014/main" id="{F2DD39C1-1F08-E9AA-1466-31712CD1A028}"/>
              </a:ext>
            </a:extLst>
          </p:cNvPr>
          <p:cNvCxnSpPr/>
          <p:nvPr/>
        </p:nvCxnSpPr>
        <p:spPr>
          <a:xfrm>
            <a:off x="471974" y="1132892"/>
            <a:ext cx="3044890" cy="12441"/>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2" name="Picture 1" descr="A screenshot of a computer&#10;&#10;Description automatically generated">
            <a:extLst>
              <a:ext uri="{FF2B5EF4-FFF2-40B4-BE49-F238E27FC236}">
                <a16:creationId xmlns:a16="http://schemas.microsoft.com/office/drawing/2014/main" id="{DF3E0563-673F-E571-EF32-5CE8071928A3}"/>
              </a:ext>
            </a:extLst>
          </p:cNvPr>
          <p:cNvPicPr>
            <a:picLocks noChangeAspect="1"/>
          </p:cNvPicPr>
          <p:nvPr/>
        </p:nvPicPr>
        <p:blipFill>
          <a:blip r:embed="rId3"/>
          <a:stretch>
            <a:fillRect/>
          </a:stretch>
        </p:blipFill>
        <p:spPr>
          <a:xfrm>
            <a:off x="4885386" y="393555"/>
            <a:ext cx="5941453" cy="332339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B09FF12-30E3-00B7-9956-E3F583C9358D}"/>
              </a:ext>
            </a:extLst>
          </p:cNvPr>
          <p:cNvPicPr>
            <a:picLocks noChangeAspect="1"/>
          </p:cNvPicPr>
          <p:nvPr/>
        </p:nvPicPr>
        <p:blipFill rotWithShape="1">
          <a:blip r:embed="rId4"/>
          <a:srcRect t="-86" r="8657" b="39308"/>
          <a:stretch/>
        </p:blipFill>
        <p:spPr>
          <a:xfrm>
            <a:off x="4928315" y="3878636"/>
            <a:ext cx="6134081" cy="2286735"/>
          </a:xfrm>
          <a:prstGeom prst="rect">
            <a:avLst/>
          </a:prstGeom>
        </p:spPr>
      </p:pic>
      <p:sp>
        <p:nvSpPr>
          <p:cNvPr id="7" name="Slide Number Placeholder 6">
            <a:extLst>
              <a:ext uri="{FF2B5EF4-FFF2-40B4-BE49-F238E27FC236}">
                <a16:creationId xmlns:a16="http://schemas.microsoft.com/office/drawing/2014/main" id="{4F9CE1EA-61D3-D8EC-1446-52ED92B29516}"/>
              </a:ext>
            </a:extLst>
          </p:cNvPr>
          <p:cNvSpPr>
            <a:spLocks noGrp="1"/>
          </p:cNvSpPr>
          <p:nvPr>
            <p:ph type="sldNum" sz="quarter" idx="12"/>
          </p:nvPr>
        </p:nvSpPr>
        <p:spPr/>
        <p:txBody>
          <a:bodyPr>
            <a:normAutofit lnSpcReduction="10000"/>
          </a:bodyPr>
          <a:lstStyle/>
          <a:p>
            <a:r>
              <a:rPr lang="en-US"/>
              <a:t>28</a:t>
            </a:r>
          </a:p>
        </p:txBody>
      </p:sp>
    </p:spTree>
    <p:extLst>
      <p:ext uri="{BB962C8B-B14F-4D97-AF65-F5344CB8AC3E}">
        <p14:creationId xmlns:p14="http://schemas.microsoft.com/office/powerpoint/2010/main" val="832312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TextBox 5">
            <a:extLst>
              <a:ext uri="{FF2B5EF4-FFF2-40B4-BE49-F238E27FC236}">
                <a16:creationId xmlns:a16="http://schemas.microsoft.com/office/drawing/2014/main" id="{FC7E459B-DD56-3702-058A-791D07893508}"/>
              </a:ext>
            </a:extLst>
          </p:cNvPr>
          <p:cNvSpPr txBox="1"/>
          <p:nvPr/>
        </p:nvSpPr>
        <p:spPr>
          <a:xfrm>
            <a:off x="691580" y="460663"/>
            <a:ext cx="352333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 Boosted  Tree</a:t>
            </a:r>
          </a:p>
        </p:txBody>
      </p:sp>
      <p:sp>
        <p:nvSpPr>
          <p:cNvPr id="8" name="TextBox 7">
            <a:extLst>
              <a:ext uri="{FF2B5EF4-FFF2-40B4-BE49-F238E27FC236}">
                <a16:creationId xmlns:a16="http://schemas.microsoft.com/office/drawing/2014/main" id="{D2DAAB41-A64A-DE83-1D65-9ABF9643BDB9}"/>
              </a:ext>
            </a:extLst>
          </p:cNvPr>
          <p:cNvSpPr txBox="1"/>
          <p:nvPr/>
        </p:nvSpPr>
        <p:spPr>
          <a:xfrm>
            <a:off x="295469" y="1500674"/>
            <a:ext cx="4318661"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u="sng"/>
              <a:t>Total Accuracy</a:t>
            </a:r>
            <a:r>
              <a:rPr lang="en-US"/>
              <a:t>: ~ 93.52%</a:t>
            </a:r>
          </a:p>
          <a:p>
            <a:pPr marL="285750" indent="-285750">
              <a:buFont typeface="Calibri"/>
              <a:buChar char="-"/>
            </a:pPr>
            <a:endParaRPr lang="en-US"/>
          </a:p>
          <a:p>
            <a:pPr marL="285750" indent="-285750">
              <a:buFont typeface="Calibri"/>
              <a:buChar char="-"/>
            </a:pPr>
            <a:r>
              <a:rPr lang="en-US" u="sng"/>
              <a:t>Accuracy of the 1 prediction (sensitivity)</a:t>
            </a:r>
            <a:r>
              <a:rPr lang="en-US"/>
              <a:t>: ~ 90.26%</a:t>
            </a:r>
          </a:p>
          <a:p>
            <a:pPr marL="285750" indent="-285750">
              <a:buFont typeface="Calibri"/>
              <a:buChar char="-"/>
            </a:pPr>
            <a:endParaRPr lang="en-US"/>
          </a:p>
          <a:p>
            <a:pPr marL="285750" indent="-285750">
              <a:buFont typeface="Calibri"/>
              <a:buChar char="-"/>
            </a:pPr>
            <a:r>
              <a:rPr lang="en-US" u="sng"/>
              <a:t>Lift:</a:t>
            </a:r>
            <a:r>
              <a:rPr lang="en-US"/>
              <a:t>    Training: ~4.1</a:t>
            </a:r>
          </a:p>
          <a:p>
            <a:r>
              <a:rPr lang="en-US"/>
              <a:t>                Validation: ~ 4.0</a:t>
            </a:r>
          </a:p>
          <a:p>
            <a:r>
              <a:rPr lang="en-US"/>
              <a:t>                 Test: ~ 4.0</a:t>
            </a:r>
          </a:p>
          <a:p>
            <a:pPr marL="285750" indent="-285750">
              <a:buFont typeface="Calibri"/>
              <a:buChar char="-"/>
            </a:pPr>
            <a:endParaRPr lang="en-US"/>
          </a:p>
          <a:p>
            <a:pPr marL="285750" indent="-285750">
              <a:buFont typeface="Calibri"/>
              <a:buChar char="-"/>
            </a:pPr>
            <a:r>
              <a:rPr lang="en-US" u="sng"/>
              <a:t>AUC:</a:t>
            </a:r>
            <a:r>
              <a:rPr lang="en-US"/>
              <a:t>   Training:</a:t>
            </a:r>
          </a:p>
          <a:p>
            <a:pPr lvl="1"/>
            <a:r>
              <a:rPr lang="en-US"/>
              <a:t>          CNGOFF &amp; PIF ~ 0.9852</a:t>
            </a:r>
          </a:p>
          <a:p>
            <a:pPr lvl="1"/>
            <a:r>
              <a:rPr lang="en-US"/>
              <a:t>          Validation: </a:t>
            </a:r>
          </a:p>
          <a:p>
            <a:pPr lvl="1"/>
            <a:r>
              <a:rPr lang="en-US"/>
              <a:t>           CHGOFF &amp; PIF ~ 0.9759</a:t>
            </a:r>
          </a:p>
          <a:p>
            <a:pPr lvl="1"/>
            <a:r>
              <a:rPr lang="en-US"/>
              <a:t>          Test:</a:t>
            </a:r>
          </a:p>
          <a:p>
            <a:pPr lvl="1"/>
            <a:r>
              <a:rPr lang="en-US"/>
              <a:t>          CHGOFF &amp; PIF ~ 0.9757</a:t>
            </a:r>
          </a:p>
          <a:p>
            <a:pPr lvl="2"/>
            <a:r>
              <a:rPr lang="en-US"/>
              <a:t>  </a:t>
            </a:r>
          </a:p>
          <a:p>
            <a:pPr marL="285750" indent="-285750">
              <a:buFont typeface="Calibri"/>
              <a:buChar char="-"/>
            </a:pPr>
            <a:r>
              <a:rPr lang="en-US"/>
              <a:t>Not as sufficient as other models</a:t>
            </a:r>
          </a:p>
        </p:txBody>
      </p:sp>
      <p:cxnSp>
        <p:nvCxnSpPr>
          <p:cNvPr id="17" name="Straight Arrow Connector 16">
            <a:extLst>
              <a:ext uri="{FF2B5EF4-FFF2-40B4-BE49-F238E27FC236}">
                <a16:creationId xmlns:a16="http://schemas.microsoft.com/office/drawing/2014/main" id="{F2DD39C1-1F08-E9AA-1466-31712CD1A028}"/>
              </a:ext>
            </a:extLst>
          </p:cNvPr>
          <p:cNvCxnSpPr/>
          <p:nvPr/>
        </p:nvCxnSpPr>
        <p:spPr>
          <a:xfrm>
            <a:off x="471974" y="1132892"/>
            <a:ext cx="3044890" cy="12441"/>
          </a:xfrm>
          <a:prstGeom prst="straightConnector1">
            <a:avLst/>
          </a:prstGeom>
        </p:spPr>
        <p:style>
          <a:lnRef idx="1">
            <a:schemeClr val="accent1"/>
          </a:lnRef>
          <a:fillRef idx="0">
            <a:schemeClr val="accent1"/>
          </a:fillRef>
          <a:effectRef idx="0">
            <a:schemeClr val="accent1"/>
          </a:effectRef>
          <a:fontRef idx="minor">
            <a:schemeClr val="tx1"/>
          </a:fontRef>
        </p:style>
      </p:cxnSp>
      <p:pic>
        <p:nvPicPr>
          <p:cNvPr id="2" name="Content Placeholder 1" descr="A screenshot of a computer&#10;&#10;Description automatically generated">
            <a:extLst>
              <a:ext uri="{FF2B5EF4-FFF2-40B4-BE49-F238E27FC236}">
                <a16:creationId xmlns:a16="http://schemas.microsoft.com/office/drawing/2014/main" id="{84595E75-7969-7B4C-F3DE-A406C987282E}"/>
              </a:ext>
            </a:extLst>
          </p:cNvPr>
          <p:cNvPicPr>
            <a:picLocks noGrp="1" noChangeAspect="1"/>
          </p:cNvPicPr>
          <p:nvPr>
            <p:ph idx="1"/>
          </p:nvPr>
        </p:nvPicPr>
        <p:blipFill>
          <a:blip r:embed="rId3"/>
          <a:stretch>
            <a:fillRect/>
          </a:stretch>
        </p:blipFill>
        <p:spPr>
          <a:xfrm>
            <a:off x="4761848" y="213908"/>
            <a:ext cx="6265215" cy="3298895"/>
          </a:xfrm>
        </p:spPr>
      </p:pic>
      <p:pic>
        <p:nvPicPr>
          <p:cNvPr id="4" name="Picture 3" descr="A screenshot of a computer&#10;&#10;Description automatically generated">
            <a:extLst>
              <a:ext uri="{FF2B5EF4-FFF2-40B4-BE49-F238E27FC236}">
                <a16:creationId xmlns:a16="http://schemas.microsoft.com/office/drawing/2014/main" id="{40331BDB-768B-D126-1362-7239B164F142}"/>
              </a:ext>
            </a:extLst>
          </p:cNvPr>
          <p:cNvPicPr>
            <a:picLocks noChangeAspect="1"/>
          </p:cNvPicPr>
          <p:nvPr/>
        </p:nvPicPr>
        <p:blipFill rotWithShape="1">
          <a:blip r:embed="rId4"/>
          <a:srcRect t="50045" r="53888" b="17014"/>
          <a:stretch/>
        </p:blipFill>
        <p:spPr>
          <a:xfrm>
            <a:off x="4766256" y="3803681"/>
            <a:ext cx="6057034" cy="2253959"/>
          </a:xfrm>
          <a:prstGeom prst="rect">
            <a:avLst/>
          </a:prstGeom>
        </p:spPr>
      </p:pic>
      <p:sp>
        <p:nvSpPr>
          <p:cNvPr id="7" name="Slide Number Placeholder 6">
            <a:extLst>
              <a:ext uri="{FF2B5EF4-FFF2-40B4-BE49-F238E27FC236}">
                <a16:creationId xmlns:a16="http://schemas.microsoft.com/office/drawing/2014/main" id="{9E3B8774-E129-04CC-0DDD-AA61008BCAA8}"/>
              </a:ext>
            </a:extLst>
          </p:cNvPr>
          <p:cNvSpPr>
            <a:spLocks noGrp="1"/>
          </p:cNvSpPr>
          <p:nvPr>
            <p:ph type="sldNum" sz="quarter" idx="12"/>
          </p:nvPr>
        </p:nvSpPr>
        <p:spPr/>
        <p:txBody>
          <a:bodyPr>
            <a:normAutofit lnSpcReduction="10000"/>
          </a:bodyPr>
          <a:lstStyle/>
          <a:p>
            <a:r>
              <a:rPr lang="en-US"/>
              <a:t>29</a:t>
            </a:r>
          </a:p>
        </p:txBody>
      </p:sp>
    </p:spTree>
    <p:extLst>
      <p:ext uri="{BB962C8B-B14F-4D97-AF65-F5344CB8AC3E}">
        <p14:creationId xmlns:p14="http://schemas.microsoft.com/office/powerpoint/2010/main" val="3767246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32B6-D8FA-E7F3-4375-A19E153284E8}"/>
              </a:ext>
            </a:extLst>
          </p:cNvPr>
          <p:cNvSpPr>
            <a:spLocks noGrp="1"/>
          </p:cNvSpPr>
          <p:nvPr>
            <p:ph type="title"/>
          </p:nvPr>
        </p:nvSpPr>
        <p:spPr>
          <a:xfrm>
            <a:off x="1237489" y="640080"/>
            <a:ext cx="3075836" cy="1325562"/>
          </a:xfrm>
        </p:spPr>
        <p:txBody>
          <a:bodyPr>
            <a:normAutofit/>
          </a:bodyPr>
          <a:lstStyle/>
          <a:p>
            <a:r>
              <a:rPr lang="en-US" sz="3200"/>
              <a:t>The Business Problem </a:t>
            </a:r>
          </a:p>
        </p:txBody>
      </p:sp>
      <p:sp>
        <p:nvSpPr>
          <p:cNvPr id="9" name="Rectangle 8">
            <a:extLst>
              <a:ext uri="{FF2B5EF4-FFF2-40B4-BE49-F238E27FC236}">
                <a16:creationId xmlns:a16="http://schemas.microsoft.com/office/drawing/2014/main" id="{0B67D982-25C5-4CC2-AA64-276BE3B2C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F903E18B-E3E3-F294-9C1D-35E69343141F}"/>
              </a:ext>
            </a:extLst>
          </p:cNvPr>
          <p:cNvSpPr>
            <a:spLocks noGrp="1"/>
          </p:cNvSpPr>
          <p:nvPr>
            <p:ph idx="1"/>
          </p:nvPr>
        </p:nvSpPr>
        <p:spPr>
          <a:xfrm>
            <a:off x="1237489" y="2301555"/>
            <a:ext cx="3075836" cy="2220718"/>
          </a:xfrm>
        </p:spPr>
        <p:txBody>
          <a:bodyPr vert="horz" lIns="91440" tIns="45720" rIns="91440" bIns="45720" rtlCol="0" anchor="t">
            <a:normAutofit/>
          </a:bodyPr>
          <a:lstStyle/>
          <a:p>
            <a:r>
              <a:rPr lang="en-US" sz="1600">
                <a:ea typeface="+mn-lt"/>
                <a:cs typeface="+mn-lt"/>
              </a:rPr>
              <a:t> Minimizing default risks for small businesses in loan guarantee processes by accurately predicting the likelihood of a "CHGOFF" (charged off) status in loan applications through the use of predictive analytics.</a:t>
            </a:r>
            <a:endParaRPr lang="en-US" sz="1600"/>
          </a:p>
        </p:txBody>
      </p:sp>
      <p:pic>
        <p:nvPicPr>
          <p:cNvPr id="5" name="Picture 4" descr="A grey room full of question marks with an opening going out">
            <a:extLst>
              <a:ext uri="{FF2B5EF4-FFF2-40B4-BE49-F238E27FC236}">
                <a16:creationId xmlns:a16="http://schemas.microsoft.com/office/drawing/2014/main" id="{723867CC-75B5-2D49-680D-8AD05DEF5937}"/>
              </a:ext>
            </a:extLst>
          </p:cNvPr>
          <p:cNvPicPr>
            <a:picLocks noChangeAspect="1"/>
          </p:cNvPicPr>
          <p:nvPr/>
        </p:nvPicPr>
        <p:blipFill rotWithShape="1">
          <a:blip r:embed="rId2"/>
          <a:srcRect l="15645" r="10948" b="-3"/>
          <a:stretch/>
        </p:blipFill>
        <p:spPr>
          <a:xfrm>
            <a:off x="4654296" y="10"/>
            <a:ext cx="7552944" cy="6857990"/>
          </a:xfrm>
          <a:prstGeom prst="rect">
            <a:avLst/>
          </a:prstGeom>
        </p:spPr>
      </p:pic>
      <p:sp>
        <p:nvSpPr>
          <p:cNvPr id="10" name="Slide Number Placeholder 9">
            <a:extLst>
              <a:ext uri="{FF2B5EF4-FFF2-40B4-BE49-F238E27FC236}">
                <a16:creationId xmlns:a16="http://schemas.microsoft.com/office/drawing/2014/main" id="{EF335C60-632E-741D-D753-394D1DDF5103}"/>
              </a:ext>
            </a:extLst>
          </p:cNvPr>
          <p:cNvSpPr>
            <a:spLocks noGrp="1"/>
          </p:cNvSpPr>
          <p:nvPr>
            <p:ph type="sldNum" sz="quarter" idx="12"/>
          </p:nvPr>
        </p:nvSpPr>
        <p:spPr/>
        <p:txBody>
          <a:bodyPr>
            <a:normAutofit lnSpcReduction="10000"/>
          </a:bodyPr>
          <a:lstStyle/>
          <a:p>
            <a:fld id="{4FAB73BC-B049-4115-A692-8D63A059BFB8}" type="slidenum">
              <a:rPr lang="en-US" dirty="0"/>
              <a:t>3</a:t>
            </a:fld>
            <a:endParaRPr lang="en-US"/>
          </a:p>
        </p:txBody>
      </p:sp>
    </p:spTree>
    <p:extLst>
      <p:ext uri="{BB962C8B-B14F-4D97-AF65-F5344CB8AC3E}">
        <p14:creationId xmlns:p14="http://schemas.microsoft.com/office/powerpoint/2010/main" val="53242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5044-CA4E-181C-16F5-396B31C0C7DF}"/>
              </a:ext>
            </a:extLst>
          </p:cNvPr>
          <p:cNvSpPr>
            <a:spLocks noGrp="1"/>
          </p:cNvSpPr>
          <p:nvPr>
            <p:ph type="title"/>
          </p:nvPr>
        </p:nvSpPr>
        <p:spPr/>
        <p:txBody>
          <a:bodyPr/>
          <a:lstStyle/>
          <a:p>
            <a:r>
              <a:rPr lang="en-US"/>
              <a:t>References </a:t>
            </a:r>
          </a:p>
        </p:txBody>
      </p:sp>
      <p:sp>
        <p:nvSpPr>
          <p:cNvPr id="3" name="Content Placeholder 2">
            <a:extLst>
              <a:ext uri="{FF2B5EF4-FFF2-40B4-BE49-F238E27FC236}">
                <a16:creationId xmlns:a16="http://schemas.microsoft.com/office/drawing/2014/main" id="{CE856359-C77B-31F3-4701-716639B7C366}"/>
              </a:ext>
            </a:extLst>
          </p:cNvPr>
          <p:cNvSpPr>
            <a:spLocks noGrp="1"/>
          </p:cNvSpPr>
          <p:nvPr>
            <p:ph idx="1"/>
          </p:nvPr>
        </p:nvSpPr>
        <p:spPr/>
        <p:txBody>
          <a:bodyPr vert="horz" lIns="91440" tIns="45720" rIns="91440" bIns="45720" rtlCol="0" anchor="t">
            <a:normAutofit/>
          </a:bodyPr>
          <a:lstStyle/>
          <a:p>
            <a:pPr>
              <a:buFont typeface="Calibri" pitchFamily="34" charset="0"/>
              <a:buChar char="-"/>
            </a:pPr>
            <a:r>
              <a:rPr lang="en-US"/>
              <a:t>The "SBAnational.csv" dataset from the U.S. Small Business Administration (SBA)</a:t>
            </a:r>
          </a:p>
          <a:p>
            <a:pPr>
              <a:buFont typeface="Calibri" pitchFamily="34" charset="0"/>
              <a:buChar char="-"/>
            </a:pPr>
            <a:r>
              <a:rPr lang="en-US"/>
              <a:t>Class lectures</a:t>
            </a:r>
          </a:p>
          <a:p>
            <a:pPr>
              <a:buFont typeface="Calibri" pitchFamily="34" charset="0"/>
              <a:buChar char="-"/>
            </a:pPr>
            <a:endParaRPr lang="en-US"/>
          </a:p>
        </p:txBody>
      </p:sp>
      <p:sp>
        <p:nvSpPr>
          <p:cNvPr id="6" name="Slide Number Placeholder 5">
            <a:extLst>
              <a:ext uri="{FF2B5EF4-FFF2-40B4-BE49-F238E27FC236}">
                <a16:creationId xmlns:a16="http://schemas.microsoft.com/office/drawing/2014/main" id="{271BD52C-9A07-3274-F03D-B226EDEA78CD}"/>
              </a:ext>
            </a:extLst>
          </p:cNvPr>
          <p:cNvSpPr>
            <a:spLocks noGrp="1"/>
          </p:cNvSpPr>
          <p:nvPr>
            <p:ph type="sldNum" sz="quarter" idx="12"/>
          </p:nvPr>
        </p:nvSpPr>
        <p:spPr/>
        <p:txBody>
          <a:bodyPr>
            <a:normAutofit lnSpcReduction="10000"/>
          </a:bodyPr>
          <a:lstStyle/>
          <a:p>
            <a:r>
              <a:rPr lang="en-US"/>
              <a:t>30</a:t>
            </a:r>
          </a:p>
        </p:txBody>
      </p:sp>
    </p:spTree>
    <p:extLst>
      <p:ext uri="{BB962C8B-B14F-4D97-AF65-F5344CB8AC3E}">
        <p14:creationId xmlns:p14="http://schemas.microsoft.com/office/powerpoint/2010/main" val="138679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C651A-889A-79A4-CE05-F193CC85D8D9}"/>
              </a:ext>
            </a:extLst>
          </p:cNvPr>
          <p:cNvSpPr>
            <a:spLocks noGrp="1"/>
          </p:cNvSpPr>
          <p:nvPr>
            <p:ph type="title"/>
          </p:nvPr>
        </p:nvSpPr>
        <p:spPr>
          <a:xfrm>
            <a:off x="1229032" y="365760"/>
            <a:ext cx="5997678" cy="1325562"/>
          </a:xfrm>
        </p:spPr>
        <p:txBody>
          <a:bodyPr>
            <a:normAutofit/>
          </a:bodyPr>
          <a:lstStyle/>
          <a:p>
            <a:r>
              <a:rPr lang="en-US"/>
              <a:t>Our Goal </a:t>
            </a:r>
          </a:p>
        </p:txBody>
      </p:sp>
      <p:sp>
        <p:nvSpPr>
          <p:cNvPr id="9" name="Rectangle 8">
            <a:extLst>
              <a:ext uri="{FF2B5EF4-FFF2-40B4-BE49-F238E27FC236}">
                <a16:creationId xmlns:a16="http://schemas.microsoft.com/office/drawing/2014/main" id="{60C2BF78-EE5B-49C7-ADD9-58CDBD13E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8C0F0099-4232-9939-F15C-2D3B14CC6478}"/>
              </a:ext>
            </a:extLst>
          </p:cNvPr>
          <p:cNvSpPr>
            <a:spLocks noGrp="1"/>
          </p:cNvSpPr>
          <p:nvPr>
            <p:ph idx="1"/>
          </p:nvPr>
        </p:nvSpPr>
        <p:spPr>
          <a:xfrm>
            <a:off x="1211139" y="2005739"/>
            <a:ext cx="6015571" cy="4174398"/>
          </a:xfrm>
        </p:spPr>
        <p:txBody>
          <a:bodyPr vert="horz" lIns="91440" tIns="45720" rIns="91440" bIns="45720" rtlCol="0" anchor="t">
            <a:normAutofit/>
          </a:bodyPr>
          <a:lstStyle/>
          <a:p>
            <a:pPr marL="0" indent="0">
              <a:buNone/>
            </a:pPr>
            <a:endParaRPr lang="en-US"/>
          </a:p>
          <a:p>
            <a:r>
              <a:rPr lang="en-US">
                <a:ea typeface="+mn-lt"/>
                <a:cs typeface="+mn-lt"/>
              </a:rPr>
              <a:t> Accurately predicting the likelihood of a "CHGOFF" (charged off) status in loan applications. Leveraging predictive analytics on the "</a:t>
            </a:r>
            <a:r>
              <a:rPr lang="en-US" err="1">
                <a:ea typeface="+mn-lt"/>
                <a:cs typeface="+mn-lt"/>
              </a:rPr>
              <a:t>SBAnational.csv</a:t>
            </a:r>
            <a:r>
              <a:rPr lang="en-US">
                <a:ea typeface="+mn-lt"/>
                <a:cs typeface="+mn-lt"/>
              </a:rPr>
              <a:t>" dataset, we aim to make well-informed decisions as a guarantor company, proactively managing and mitigating associated financial risks to ensure the stability of both small businesses and lending institutions.</a:t>
            </a:r>
          </a:p>
          <a:p>
            <a:r>
              <a:rPr lang="en-US">
                <a:ea typeface="+mn-lt"/>
                <a:cs typeface="+mn-lt"/>
              </a:rPr>
              <a:t>Develop a model that can predict whether a new loan application is likely to result in a "CHGOFF" (charged off) status</a:t>
            </a:r>
          </a:p>
        </p:txBody>
      </p:sp>
      <p:pic>
        <p:nvPicPr>
          <p:cNvPr id="5" name="Picture 4" descr="Light bulb on yellow background with sketched light beams and cord">
            <a:extLst>
              <a:ext uri="{FF2B5EF4-FFF2-40B4-BE49-F238E27FC236}">
                <a16:creationId xmlns:a16="http://schemas.microsoft.com/office/drawing/2014/main" id="{D64F6F13-3092-BA64-D6ED-25FA38C4E127}"/>
              </a:ext>
            </a:extLst>
          </p:cNvPr>
          <p:cNvPicPr>
            <a:picLocks noChangeAspect="1"/>
          </p:cNvPicPr>
          <p:nvPr/>
        </p:nvPicPr>
        <p:blipFill rotWithShape="1">
          <a:blip r:embed="rId2"/>
          <a:srcRect l="50290" r="7966" b="3"/>
          <a:stretch/>
        </p:blipFill>
        <p:spPr>
          <a:xfrm>
            <a:off x="7538689" y="10"/>
            <a:ext cx="4653311" cy="6857990"/>
          </a:xfrm>
          <a:prstGeom prst="rect">
            <a:avLst/>
          </a:prstGeom>
        </p:spPr>
      </p:pic>
      <p:sp>
        <p:nvSpPr>
          <p:cNvPr id="10" name="Slide Number Placeholder 9">
            <a:extLst>
              <a:ext uri="{FF2B5EF4-FFF2-40B4-BE49-F238E27FC236}">
                <a16:creationId xmlns:a16="http://schemas.microsoft.com/office/drawing/2014/main" id="{19B0ADD8-27C8-2F9C-9BC8-EF3DD4099EF4}"/>
              </a:ext>
            </a:extLst>
          </p:cNvPr>
          <p:cNvSpPr>
            <a:spLocks noGrp="1"/>
          </p:cNvSpPr>
          <p:nvPr>
            <p:ph type="sldNum" sz="quarter" idx="12"/>
          </p:nvPr>
        </p:nvSpPr>
        <p:spPr/>
        <p:txBody>
          <a:bodyPr>
            <a:normAutofit lnSpcReduction="10000"/>
          </a:bodyPr>
          <a:lstStyle/>
          <a:p>
            <a:fld id="{4FAB73BC-B049-4115-A692-8D63A059BFB8}" type="slidenum">
              <a:rPr lang="en-US" dirty="0"/>
              <a:t>4</a:t>
            </a:fld>
            <a:endParaRPr lang="en-US"/>
          </a:p>
        </p:txBody>
      </p:sp>
    </p:spTree>
    <p:extLst>
      <p:ext uri="{BB962C8B-B14F-4D97-AF65-F5344CB8AC3E}">
        <p14:creationId xmlns:p14="http://schemas.microsoft.com/office/powerpoint/2010/main" val="3343351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466C88B-B170-4C69-85D3-FD6AD975F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0FE256-DF37-4639-8CB7-2E2F1897A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AAC1648-0E00-8216-5023-119FD88CB22A}"/>
              </a:ext>
            </a:extLst>
          </p:cNvPr>
          <p:cNvSpPr>
            <a:spLocks noGrp="1"/>
          </p:cNvSpPr>
          <p:nvPr>
            <p:ph type="title"/>
          </p:nvPr>
        </p:nvSpPr>
        <p:spPr>
          <a:xfrm>
            <a:off x="5522600" y="758952"/>
            <a:ext cx="5157591" cy="4041648"/>
          </a:xfrm>
        </p:spPr>
        <p:txBody>
          <a:bodyPr vert="horz" lIns="91440" tIns="45720" rIns="91440" bIns="45720" rtlCol="0" anchor="b">
            <a:normAutofit/>
          </a:bodyPr>
          <a:lstStyle/>
          <a:p>
            <a:pPr>
              <a:lnSpc>
                <a:spcPct val="85000"/>
              </a:lnSpc>
            </a:pPr>
            <a:r>
              <a:rPr lang="en-US" sz="7200">
                <a:solidFill>
                  <a:srgbClr val="FFFFFF"/>
                </a:solidFill>
              </a:rPr>
              <a:t>Exploration of Data</a:t>
            </a:r>
          </a:p>
        </p:txBody>
      </p:sp>
      <p:sp useBgFill="1">
        <p:nvSpPr>
          <p:cNvPr id="16" name="Rectangle 15">
            <a:extLst>
              <a:ext uri="{FF2B5EF4-FFF2-40B4-BE49-F238E27FC236}">
                <a16:creationId xmlns:a16="http://schemas.microsoft.com/office/drawing/2014/main" id="{FDD1039A-772C-4213-A092-0D8A9EF4A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4" y="0"/>
            <a:ext cx="461996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elescope">
            <a:extLst>
              <a:ext uri="{FF2B5EF4-FFF2-40B4-BE49-F238E27FC236}">
                <a16:creationId xmlns:a16="http://schemas.microsoft.com/office/drawing/2014/main" id="{F2E03815-6400-D56E-474B-7C78B60C26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987" y="1566474"/>
            <a:ext cx="3718563" cy="3718563"/>
          </a:xfrm>
          <a:prstGeom prst="rect">
            <a:avLst/>
          </a:prstGeom>
        </p:spPr>
      </p:pic>
      <p:sp>
        <p:nvSpPr>
          <p:cNvPr id="18" name="Rectangle 17">
            <a:extLst>
              <a:ext uri="{FF2B5EF4-FFF2-40B4-BE49-F238E27FC236}">
                <a16:creationId xmlns:a16="http://schemas.microsoft.com/office/drawing/2014/main" id="{0B39728D-66CA-4175-956D-FE26F3225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E09384D5-8CBC-C884-EB7D-BC09240498D4}"/>
              </a:ext>
            </a:extLst>
          </p:cNvPr>
          <p:cNvSpPr>
            <a:spLocks noGrp="1"/>
          </p:cNvSpPr>
          <p:nvPr>
            <p:ph type="sldNum" sz="quarter" idx="12"/>
          </p:nvPr>
        </p:nvSpPr>
        <p:spPr/>
        <p:txBody>
          <a:bodyPr>
            <a:normAutofit lnSpcReduction="10000"/>
          </a:bodyPr>
          <a:lstStyle/>
          <a:p>
            <a:fld id="{4FAB73BC-B049-4115-A692-8D63A059BFB8}" type="slidenum">
              <a:rPr lang="en-US" dirty="0"/>
              <a:t>5</a:t>
            </a:fld>
            <a:endParaRPr lang="en-US"/>
          </a:p>
        </p:txBody>
      </p:sp>
    </p:spTree>
    <p:extLst>
      <p:ext uri="{BB962C8B-B14F-4D97-AF65-F5344CB8AC3E}">
        <p14:creationId xmlns:p14="http://schemas.microsoft.com/office/powerpoint/2010/main" val="385688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5A4D-3F4D-845F-63F9-DA4EF355C896}"/>
              </a:ext>
            </a:extLst>
          </p:cNvPr>
          <p:cNvSpPr>
            <a:spLocks noGrp="1"/>
          </p:cNvSpPr>
          <p:nvPr>
            <p:ph type="title"/>
          </p:nvPr>
        </p:nvSpPr>
        <p:spPr>
          <a:xfrm>
            <a:off x="2719753" y="-558338"/>
            <a:ext cx="7712080" cy="1325562"/>
          </a:xfrm>
        </p:spPr>
        <p:txBody>
          <a:bodyPr/>
          <a:lstStyle/>
          <a:p>
            <a:r>
              <a:rPr lang="en-US"/>
              <a:t>Important Variables </a:t>
            </a:r>
          </a:p>
        </p:txBody>
      </p:sp>
      <p:pic>
        <p:nvPicPr>
          <p:cNvPr id="1026" name="Picture 2">
            <a:extLst>
              <a:ext uri="{FF2B5EF4-FFF2-40B4-BE49-F238E27FC236}">
                <a16:creationId xmlns:a16="http://schemas.microsoft.com/office/drawing/2014/main" id="{54172199-8690-A1C2-EA5A-0B57923658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755" y="977621"/>
            <a:ext cx="2486052" cy="18704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A1EDCEB5-A34B-22D2-F1E1-796CD6730E23}"/>
              </a:ext>
            </a:extLst>
          </p:cNvPr>
          <p:cNvGraphicFramePr>
            <a:graphicFrameLocks noGrp="1"/>
          </p:cNvGraphicFramePr>
          <p:nvPr>
            <p:extLst>
              <p:ext uri="{D42A27DB-BD31-4B8C-83A1-F6EECF244321}">
                <p14:modId xmlns:p14="http://schemas.microsoft.com/office/powerpoint/2010/main" val="3842944789"/>
              </p:ext>
            </p:extLst>
          </p:nvPr>
        </p:nvGraphicFramePr>
        <p:xfrm>
          <a:off x="547203" y="821886"/>
          <a:ext cx="6590482" cy="5120640"/>
        </p:xfrm>
        <a:graphic>
          <a:graphicData uri="http://schemas.openxmlformats.org/drawingml/2006/table">
            <a:tbl>
              <a:tblPr firstRow="1" bandRow="1">
                <a:tableStyleId>{5C22544A-7EE6-4342-B048-85BDC9FD1C3A}</a:tableStyleId>
              </a:tblPr>
              <a:tblGrid>
                <a:gridCol w="3295241">
                  <a:extLst>
                    <a:ext uri="{9D8B030D-6E8A-4147-A177-3AD203B41FA5}">
                      <a16:colId xmlns:a16="http://schemas.microsoft.com/office/drawing/2014/main" val="290613673"/>
                    </a:ext>
                  </a:extLst>
                </a:gridCol>
                <a:gridCol w="3295241">
                  <a:extLst>
                    <a:ext uri="{9D8B030D-6E8A-4147-A177-3AD203B41FA5}">
                      <a16:colId xmlns:a16="http://schemas.microsoft.com/office/drawing/2014/main" val="1541949253"/>
                    </a:ext>
                  </a:extLst>
                </a:gridCol>
              </a:tblGrid>
              <a:tr h="363415">
                <a:tc>
                  <a:txBody>
                    <a:bodyPr/>
                    <a:lstStyle/>
                    <a:p>
                      <a:r>
                        <a:rPr lang="en-US"/>
                        <a:t>Column Name</a:t>
                      </a:r>
                    </a:p>
                  </a:txBody>
                  <a:tcPr/>
                </a:tc>
                <a:tc>
                  <a:txBody>
                    <a:bodyPr/>
                    <a:lstStyle/>
                    <a:p>
                      <a:r>
                        <a:rPr lang="en-US"/>
                        <a:t>Reasoning </a:t>
                      </a:r>
                    </a:p>
                  </a:txBody>
                  <a:tcPr/>
                </a:tc>
                <a:extLst>
                  <a:ext uri="{0D108BD9-81ED-4DB2-BD59-A6C34878D82A}">
                    <a16:rowId xmlns:a16="http://schemas.microsoft.com/office/drawing/2014/main" val="771979014"/>
                  </a:ext>
                </a:extLst>
              </a:tr>
              <a:tr h="964517">
                <a:tc>
                  <a:txBody>
                    <a:bodyPr/>
                    <a:lstStyle/>
                    <a:p>
                      <a:r>
                        <a:rPr lang="en-US" err="1"/>
                        <a:t>MIS_Status</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mn-lt"/>
                          <a:cs typeface="+mn-lt"/>
                        </a:rPr>
                        <a:t>(Target Variable) This variable represents the loan status and can have one of two values, "CHGOFF" for charged off (indicating default) or "PIF" for paid in full</a:t>
                      </a:r>
                    </a:p>
                    <a:p>
                      <a:endParaRPr lang="en-US"/>
                    </a:p>
                  </a:txBody>
                  <a:tcPr/>
                </a:tc>
                <a:extLst>
                  <a:ext uri="{0D108BD9-81ED-4DB2-BD59-A6C34878D82A}">
                    <a16:rowId xmlns:a16="http://schemas.microsoft.com/office/drawing/2014/main" val="2269149060"/>
                  </a:ext>
                </a:extLst>
              </a:tr>
              <a:tr h="205877">
                <a:tc>
                  <a:txBody>
                    <a:bodyPr/>
                    <a:lstStyle/>
                    <a:p>
                      <a:r>
                        <a:rPr lang="en-US"/>
                        <a:t>Term</a:t>
                      </a:r>
                    </a:p>
                  </a:txBody>
                  <a:tcPr/>
                </a:tc>
                <a:tc>
                  <a:txBody>
                    <a:bodyPr/>
                    <a:lstStyle/>
                    <a:p>
                      <a:r>
                        <a:rPr lang="en-US"/>
                        <a:t>Correlation (TV) longer loan terms are correlated with a lower rate of charge offs.</a:t>
                      </a:r>
                    </a:p>
                  </a:txBody>
                  <a:tcPr/>
                </a:tc>
                <a:extLst>
                  <a:ext uri="{0D108BD9-81ED-4DB2-BD59-A6C34878D82A}">
                    <a16:rowId xmlns:a16="http://schemas.microsoft.com/office/drawing/2014/main" val="64126475"/>
                  </a:ext>
                </a:extLst>
              </a:tr>
              <a:tr h="205877">
                <a:tc>
                  <a:txBody>
                    <a:bodyPr/>
                    <a:lstStyle/>
                    <a:p>
                      <a:r>
                        <a:rPr lang="en-US" err="1"/>
                        <a:t>NoEmp</a:t>
                      </a:r>
                      <a:endParaRPr lang="en-US"/>
                    </a:p>
                  </a:txBody>
                  <a:tcPr/>
                </a:tc>
                <a:tc>
                  <a:txBody>
                    <a:bodyPr/>
                    <a:lstStyle/>
                    <a:p>
                      <a:pPr rtl="0"/>
                      <a:r>
                        <a:rPr lang="en-US" sz="1800" b="0" i="0" u="none" strike="noStrike" kern="1200">
                          <a:solidFill>
                            <a:schemeClr val="dk1"/>
                          </a:solidFill>
                          <a:effectLst/>
                          <a:latin typeface="+mn-lt"/>
                          <a:ea typeface="+mn-ea"/>
                          <a:cs typeface="+mn-cs"/>
                        </a:rPr>
                        <a:t>“</a:t>
                      </a:r>
                      <a:r>
                        <a:rPr lang="en-US" sz="1800" b="0" i="0" u="none" strike="noStrike" kern="1200" err="1">
                          <a:solidFill>
                            <a:schemeClr val="dk1"/>
                          </a:solidFill>
                          <a:effectLst/>
                          <a:latin typeface="+mn-lt"/>
                          <a:ea typeface="+mn-ea"/>
                          <a:cs typeface="+mn-cs"/>
                        </a:rPr>
                        <a:t>MIS_Status</a:t>
                      </a:r>
                      <a:r>
                        <a:rPr lang="en-US" sz="1800" b="0" i="0" u="none" strike="noStrike" kern="1200">
                          <a:solidFill>
                            <a:schemeClr val="dk1"/>
                          </a:solidFill>
                          <a:effectLst/>
                          <a:latin typeface="+mn-lt"/>
                          <a:ea typeface="+mn-ea"/>
                          <a:cs typeface="+mn-cs"/>
                        </a:rPr>
                        <a:t>” &amp; the number of employees of a particular debtor (correlation)</a:t>
                      </a:r>
                    </a:p>
                  </a:txBody>
                  <a:tcPr/>
                </a:tc>
                <a:extLst>
                  <a:ext uri="{0D108BD9-81ED-4DB2-BD59-A6C34878D82A}">
                    <a16:rowId xmlns:a16="http://schemas.microsoft.com/office/drawing/2014/main" val="2624923144"/>
                  </a:ext>
                </a:extLst>
              </a:tr>
              <a:tr h="205877">
                <a:tc>
                  <a:txBody>
                    <a:bodyPr/>
                    <a:lstStyle/>
                    <a:p>
                      <a:r>
                        <a:rPr lang="en-US" sz="1800" b="0" i="0" u="none" strike="noStrike" kern="1200" err="1">
                          <a:solidFill>
                            <a:schemeClr val="dk1"/>
                          </a:solidFill>
                          <a:effectLst/>
                          <a:latin typeface="+mn-lt"/>
                          <a:ea typeface="+mn-ea"/>
                          <a:cs typeface="+mn-cs"/>
                        </a:rPr>
                        <a:t>NewExist</a:t>
                      </a:r>
                      <a:endParaRPr lang="en-US"/>
                    </a:p>
                  </a:txBody>
                  <a:tcPr/>
                </a:tc>
                <a:tc>
                  <a:txBody>
                    <a:bodyPr/>
                    <a:lstStyle/>
                    <a:p>
                      <a:r>
                        <a:rPr lang="en-US" sz="1800" b="0" i="0" u="none" strike="noStrike" kern="1200">
                          <a:solidFill>
                            <a:schemeClr val="dk1"/>
                          </a:solidFill>
                          <a:effectLst/>
                          <a:latin typeface="+mn-lt"/>
                          <a:ea typeface="+mn-ea"/>
                          <a:cs typeface="+mn-cs"/>
                        </a:rPr>
                        <a:t>The newer the business the lower the charge off rate.</a:t>
                      </a:r>
                      <a:endParaRPr lang="en-US"/>
                    </a:p>
                  </a:txBody>
                  <a:tcPr/>
                </a:tc>
                <a:extLst>
                  <a:ext uri="{0D108BD9-81ED-4DB2-BD59-A6C34878D82A}">
                    <a16:rowId xmlns:a16="http://schemas.microsoft.com/office/drawing/2014/main" val="3105427509"/>
                  </a:ext>
                </a:extLst>
              </a:tr>
            </a:tbl>
          </a:graphicData>
        </a:graphic>
      </p:graphicFrame>
      <p:pic>
        <p:nvPicPr>
          <p:cNvPr id="1028" name="Picture 4">
            <a:extLst>
              <a:ext uri="{FF2B5EF4-FFF2-40B4-BE49-F238E27FC236}">
                <a16:creationId xmlns:a16="http://schemas.microsoft.com/office/drawing/2014/main" id="{3A12A509-FD56-1425-93DC-5A047FD34A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754" y="2814836"/>
            <a:ext cx="2486052" cy="187048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CDBCD23-AE7B-6143-5C08-EC6510FC8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2186" y="4685324"/>
            <a:ext cx="2490620" cy="209581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Right Arrow 6">
            <a:extLst>
              <a:ext uri="{FF2B5EF4-FFF2-40B4-BE49-F238E27FC236}">
                <a16:creationId xmlns:a16="http://schemas.microsoft.com/office/drawing/2014/main" id="{E83B3D8A-B553-5F73-0D20-6C6FA4E79481}"/>
              </a:ext>
            </a:extLst>
          </p:cNvPr>
          <p:cNvSpPr/>
          <p:nvPr/>
        </p:nvSpPr>
        <p:spPr>
          <a:xfrm rot="10800000">
            <a:off x="10431833" y="1669774"/>
            <a:ext cx="660237" cy="4505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F052FF3E-0073-BBB8-7EBA-1A323E3A9A4F}"/>
              </a:ext>
            </a:extLst>
          </p:cNvPr>
          <p:cNvSpPr/>
          <p:nvPr/>
        </p:nvSpPr>
        <p:spPr>
          <a:xfrm rot="10800000">
            <a:off x="10431833" y="3524793"/>
            <a:ext cx="660237" cy="4505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DF6CCB0F-2C7B-FE1A-7C7C-E9F543C6B08A}"/>
              </a:ext>
            </a:extLst>
          </p:cNvPr>
          <p:cNvSpPr/>
          <p:nvPr/>
        </p:nvSpPr>
        <p:spPr>
          <a:xfrm rot="10800000">
            <a:off x="10431832" y="5419568"/>
            <a:ext cx="660237" cy="4505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6BF54053-02D6-32B6-2A6F-368B01FA5862}"/>
              </a:ext>
            </a:extLst>
          </p:cNvPr>
          <p:cNvSpPr>
            <a:spLocks noGrp="1"/>
          </p:cNvSpPr>
          <p:nvPr>
            <p:ph type="sldNum" sz="quarter" idx="12"/>
          </p:nvPr>
        </p:nvSpPr>
        <p:spPr/>
        <p:txBody>
          <a:bodyPr>
            <a:normAutofit lnSpcReduction="10000"/>
          </a:bodyPr>
          <a:lstStyle/>
          <a:p>
            <a:fld id="{4FAB73BC-B049-4115-A692-8D63A059BFB8}" type="slidenum">
              <a:rPr lang="en-US" dirty="0"/>
              <a:t>6</a:t>
            </a:fld>
            <a:endParaRPr lang="en-US"/>
          </a:p>
        </p:txBody>
      </p:sp>
    </p:spTree>
    <p:extLst>
      <p:ext uri="{BB962C8B-B14F-4D97-AF65-F5344CB8AC3E}">
        <p14:creationId xmlns:p14="http://schemas.microsoft.com/office/powerpoint/2010/main" val="2364251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812E5-01BB-926E-762C-00A07BEAA1E6}"/>
              </a:ext>
            </a:extLst>
          </p:cNvPr>
          <p:cNvSpPr>
            <a:spLocks noGrp="1"/>
          </p:cNvSpPr>
          <p:nvPr>
            <p:ph type="title"/>
          </p:nvPr>
        </p:nvSpPr>
        <p:spPr/>
        <p:txBody>
          <a:bodyPr/>
          <a:lstStyle/>
          <a:p>
            <a:r>
              <a:rPr lang="en-US"/>
              <a:t>Important Variables (Continued) </a:t>
            </a:r>
          </a:p>
        </p:txBody>
      </p:sp>
      <p:graphicFrame>
        <p:nvGraphicFramePr>
          <p:cNvPr id="4" name="Content Placeholder 3">
            <a:extLst>
              <a:ext uri="{FF2B5EF4-FFF2-40B4-BE49-F238E27FC236}">
                <a16:creationId xmlns:a16="http://schemas.microsoft.com/office/drawing/2014/main" id="{D4654CC5-E6F2-B1B5-FAB1-759C936F105C}"/>
              </a:ext>
            </a:extLst>
          </p:cNvPr>
          <p:cNvGraphicFramePr>
            <a:graphicFrameLocks noGrp="1"/>
          </p:cNvGraphicFramePr>
          <p:nvPr>
            <p:ph idx="1"/>
            <p:extLst>
              <p:ext uri="{D42A27DB-BD31-4B8C-83A1-F6EECF244321}">
                <p14:modId xmlns:p14="http://schemas.microsoft.com/office/powerpoint/2010/main" val="4240365540"/>
              </p:ext>
            </p:extLst>
          </p:nvPr>
        </p:nvGraphicFramePr>
        <p:xfrm>
          <a:off x="1262063" y="1828800"/>
          <a:ext cx="6112959" cy="3296920"/>
        </p:xfrm>
        <a:graphic>
          <a:graphicData uri="http://schemas.openxmlformats.org/drawingml/2006/table">
            <a:tbl>
              <a:tblPr firstRow="1" bandRow="1">
                <a:tableStyleId>{5C22544A-7EE6-4342-B048-85BDC9FD1C3A}</a:tableStyleId>
              </a:tblPr>
              <a:tblGrid>
                <a:gridCol w="2123817">
                  <a:extLst>
                    <a:ext uri="{9D8B030D-6E8A-4147-A177-3AD203B41FA5}">
                      <a16:colId xmlns:a16="http://schemas.microsoft.com/office/drawing/2014/main" val="1822941743"/>
                    </a:ext>
                  </a:extLst>
                </a:gridCol>
                <a:gridCol w="3989142">
                  <a:extLst>
                    <a:ext uri="{9D8B030D-6E8A-4147-A177-3AD203B41FA5}">
                      <a16:colId xmlns:a16="http://schemas.microsoft.com/office/drawing/2014/main" val="2999333865"/>
                    </a:ext>
                  </a:extLst>
                </a:gridCol>
              </a:tblGrid>
              <a:tr h="370840">
                <a:tc>
                  <a:txBody>
                    <a:bodyPr/>
                    <a:lstStyle/>
                    <a:p>
                      <a:r>
                        <a:rPr lang="en-US"/>
                        <a:t>Column Name </a:t>
                      </a:r>
                    </a:p>
                  </a:txBody>
                  <a:tcPr/>
                </a:tc>
                <a:tc>
                  <a:txBody>
                    <a:bodyPr/>
                    <a:lstStyle/>
                    <a:p>
                      <a:r>
                        <a:rPr lang="en-US"/>
                        <a:t>Reasoning </a:t>
                      </a:r>
                    </a:p>
                  </a:txBody>
                  <a:tcPr/>
                </a:tc>
                <a:extLst>
                  <a:ext uri="{0D108BD9-81ED-4DB2-BD59-A6C34878D82A}">
                    <a16:rowId xmlns:a16="http://schemas.microsoft.com/office/drawing/2014/main" val="755913631"/>
                  </a:ext>
                </a:extLst>
              </a:tr>
              <a:tr h="370840">
                <a:tc>
                  <a:txBody>
                    <a:bodyPr/>
                    <a:lstStyle/>
                    <a:p>
                      <a:r>
                        <a:rPr lang="en-US" err="1"/>
                        <a:t>CreateJob</a:t>
                      </a:r>
                      <a:endParaRPr lang="en-US"/>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800" b="0" i="0" u="none" strike="noStrike" kern="1200">
                          <a:solidFill>
                            <a:schemeClr val="dk1"/>
                          </a:solidFill>
                          <a:effectLst/>
                          <a:latin typeface="+mn-lt"/>
                          <a:ea typeface="+mn-ea"/>
                          <a:cs typeface="+mn-cs"/>
                        </a:rPr>
                        <a:t>The more jobs that a loan is expected to create, the greater the likelihood that the loan will be paid in full. For simplicity, we have c</a:t>
                      </a:r>
                      <a:r>
                        <a:rPr lang="en" sz="1800" b="0" i="0" u="none" strike="noStrike" kern="1200" noProof="0">
                          <a:solidFill>
                            <a:schemeClr val="dk1"/>
                          </a:solidFill>
                          <a:effectLst/>
                        </a:rPr>
                        <a:t>reated a new column with 1 if any jobs were created, 0 otherwise.</a:t>
                      </a:r>
                      <a:endParaRPr lang="en-US"/>
                    </a:p>
                    <a:p>
                      <a:endParaRPr lang="en-US"/>
                    </a:p>
                  </a:txBody>
                  <a:tcPr/>
                </a:tc>
                <a:extLst>
                  <a:ext uri="{0D108BD9-81ED-4DB2-BD59-A6C34878D82A}">
                    <a16:rowId xmlns:a16="http://schemas.microsoft.com/office/drawing/2014/main" val="3421748773"/>
                  </a:ext>
                </a:extLst>
              </a:tr>
              <a:tr h="370840">
                <a:tc>
                  <a:txBody>
                    <a:bodyPr/>
                    <a:lstStyle/>
                    <a:p>
                      <a:r>
                        <a:rPr lang="en-US" err="1"/>
                        <a:t>UrbanRural</a:t>
                      </a:r>
                      <a:endParaRPr lang="en-US"/>
                    </a:p>
                  </a:txBody>
                  <a:tcPr/>
                </a:tc>
                <a:tc>
                  <a:txBody>
                    <a:bodyPr/>
                    <a:lstStyle/>
                    <a:p>
                      <a:r>
                        <a:rPr lang="en-US" sz="1800" b="0" i="0" u="none" strike="noStrike" kern="1200">
                          <a:solidFill>
                            <a:schemeClr val="dk1"/>
                          </a:solidFill>
                          <a:effectLst/>
                          <a:latin typeface="+mn-lt"/>
                          <a:ea typeface="+mn-ea"/>
                          <a:cs typeface="+mn-cs"/>
                        </a:rPr>
                        <a:t>There is a correlation between borrower location (urban or rural) and MIS_Status. </a:t>
                      </a:r>
                      <a:endParaRPr lang="en-US"/>
                    </a:p>
                  </a:txBody>
                  <a:tcPr/>
                </a:tc>
                <a:extLst>
                  <a:ext uri="{0D108BD9-81ED-4DB2-BD59-A6C34878D82A}">
                    <a16:rowId xmlns:a16="http://schemas.microsoft.com/office/drawing/2014/main" val="3892363659"/>
                  </a:ext>
                </a:extLst>
              </a:tr>
            </a:tbl>
          </a:graphicData>
        </a:graphic>
      </p:graphicFrame>
      <p:pic>
        <p:nvPicPr>
          <p:cNvPr id="2050" name="Picture 2">
            <a:extLst>
              <a:ext uri="{FF2B5EF4-FFF2-40B4-BE49-F238E27FC236}">
                <a16:creationId xmlns:a16="http://schemas.microsoft.com/office/drawing/2014/main" id="{CF2F933B-17A1-9FC3-1BA0-19CB0A3025B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6092" y="4053211"/>
            <a:ext cx="2307055" cy="1981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F6B1C4E8-38CF-867C-A8E5-A0F28EF160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6092" y="1824122"/>
            <a:ext cx="2247900" cy="1981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ight Arrow 5">
            <a:extLst>
              <a:ext uri="{FF2B5EF4-FFF2-40B4-BE49-F238E27FC236}">
                <a16:creationId xmlns:a16="http://schemas.microsoft.com/office/drawing/2014/main" id="{859DD448-5126-1EA6-C213-0A5431EDA341}"/>
              </a:ext>
            </a:extLst>
          </p:cNvPr>
          <p:cNvSpPr/>
          <p:nvPr/>
        </p:nvSpPr>
        <p:spPr>
          <a:xfrm rot="10800000">
            <a:off x="10294865" y="4767037"/>
            <a:ext cx="660237" cy="4505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50EEDE9C-DC9F-7153-AEE0-320030082AAA}"/>
              </a:ext>
            </a:extLst>
          </p:cNvPr>
          <p:cNvSpPr/>
          <p:nvPr/>
        </p:nvSpPr>
        <p:spPr>
          <a:xfrm rot="10800000">
            <a:off x="10140530" y="2527651"/>
            <a:ext cx="660237" cy="45057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28B6C36A-5BB8-B847-3429-4075EE1A7116}"/>
              </a:ext>
            </a:extLst>
          </p:cNvPr>
          <p:cNvSpPr>
            <a:spLocks noGrp="1"/>
          </p:cNvSpPr>
          <p:nvPr>
            <p:ph type="sldNum" sz="quarter" idx="12"/>
          </p:nvPr>
        </p:nvSpPr>
        <p:spPr/>
        <p:txBody>
          <a:bodyPr>
            <a:normAutofit lnSpcReduction="10000"/>
          </a:bodyPr>
          <a:lstStyle/>
          <a:p>
            <a:fld id="{4FAB73BC-B049-4115-A692-8D63A059BFB8}" type="slidenum">
              <a:rPr lang="en-US" dirty="0"/>
              <a:t>7</a:t>
            </a:fld>
            <a:endParaRPr lang="en-US"/>
          </a:p>
        </p:txBody>
      </p:sp>
    </p:spTree>
    <p:extLst>
      <p:ext uri="{BB962C8B-B14F-4D97-AF65-F5344CB8AC3E}">
        <p14:creationId xmlns:p14="http://schemas.microsoft.com/office/powerpoint/2010/main" val="3282017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812E5-01BB-926E-762C-00A07BEAA1E6}"/>
              </a:ext>
            </a:extLst>
          </p:cNvPr>
          <p:cNvSpPr>
            <a:spLocks noGrp="1"/>
          </p:cNvSpPr>
          <p:nvPr>
            <p:ph type="title"/>
          </p:nvPr>
        </p:nvSpPr>
        <p:spPr/>
        <p:txBody>
          <a:bodyPr/>
          <a:lstStyle/>
          <a:p>
            <a:r>
              <a:rPr lang="en-US"/>
              <a:t>Important Variables (Continued) </a:t>
            </a:r>
          </a:p>
        </p:txBody>
      </p:sp>
      <p:graphicFrame>
        <p:nvGraphicFramePr>
          <p:cNvPr id="4" name="Content Placeholder 3">
            <a:extLst>
              <a:ext uri="{FF2B5EF4-FFF2-40B4-BE49-F238E27FC236}">
                <a16:creationId xmlns:a16="http://schemas.microsoft.com/office/drawing/2014/main" id="{D4654CC5-E6F2-B1B5-FAB1-759C936F105C}"/>
              </a:ext>
            </a:extLst>
          </p:cNvPr>
          <p:cNvGraphicFramePr>
            <a:graphicFrameLocks noGrp="1"/>
          </p:cNvGraphicFramePr>
          <p:nvPr>
            <p:ph idx="1"/>
            <p:extLst>
              <p:ext uri="{D42A27DB-BD31-4B8C-83A1-F6EECF244321}">
                <p14:modId xmlns:p14="http://schemas.microsoft.com/office/powerpoint/2010/main" val="3165631417"/>
              </p:ext>
            </p:extLst>
          </p:nvPr>
        </p:nvGraphicFramePr>
        <p:xfrm>
          <a:off x="1262063" y="1828800"/>
          <a:ext cx="7549850" cy="2748280"/>
        </p:xfrm>
        <a:graphic>
          <a:graphicData uri="http://schemas.openxmlformats.org/drawingml/2006/table">
            <a:tbl>
              <a:tblPr firstRow="1" bandRow="1">
                <a:tableStyleId>{5C22544A-7EE6-4342-B048-85BDC9FD1C3A}</a:tableStyleId>
              </a:tblPr>
              <a:tblGrid>
                <a:gridCol w="3774925">
                  <a:extLst>
                    <a:ext uri="{9D8B030D-6E8A-4147-A177-3AD203B41FA5}">
                      <a16:colId xmlns:a16="http://schemas.microsoft.com/office/drawing/2014/main" val="1822941743"/>
                    </a:ext>
                  </a:extLst>
                </a:gridCol>
                <a:gridCol w="3774925">
                  <a:extLst>
                    <a:ext uri="{9D8B030D-6E8A-4147-A177-3AD203B41FA5}">
                      <a16:colId xmlns:a16="http://schemas.microsoft.com/office/drawing/2014/main" val="2999333865"/>
                    </a:ext>
                  </a:extLst>
                </a:gridCol>
              </a:tblGrid>
              <a:tr h="370840">
                <a:tc>
                  <a:txBody>
                    <a:bodyPr/>
                    <a:lstStyle/>
                    <a:p>
                      <a:r>
                        <a:rPr lang="en-US"/>
                        <a:t>Column Name </a:t>
                      </a:r>
                    </a:p>
                  </a:txBody>
                  <a:tcPr/>
                </a:tc>
                <a:tc>
                  <a:txBody>
                    <a:bodyPr/>
                    <a:lstStyle/>
                    <a:p>
                      <a:r>
                        <a:rPr lang="en-US"/>
                        <a:t>Reasoning </a:t>
                      </a:r>
                    </a:p>
                  </a:txBody>
                  <a:tcPr/>
                </a:tc>
                <a:extLst>
                  <a:ext uri="{0D108BD9-81ED-4DB2-BD59-A6C34878D82A}">
                    <a16:rowId xmlns:a16="http://schemas.microsoft.com/office/drawing/2014/main" val="755913631"/>
                  </a:ext>
                </a:extLst>
              </a:tr>
              <a:tr h="370840">
                <a:tc>
                  <a:txBody>
                    <a:bodyPr/>
                    <a:lstStyle/>
                    <a:p>
                      <a:r>
                        <a:rPr lang="en-US"/>
                        <a:t>NAICS</a:t>
                      </a:r>
                    </a:p>
                  </a:txBody>
                  <a:tcPr/>
                </a:tc>
                <a:tc>
                  <a:txBody>
                    <a:bodyPr/>
                    <a:lstStyle/>
                    <a:p>
                      <a:pPr lvl="0" algn="l">
                        <a:lnSpc>
                          <a:spcPct val="100000"/>
                        </a:lnSpc>
                        <a:spcBef>
                          <a:spcPts val="0"/>
                        </a:spcBef>
                        <a:spcAft>
                          <a:spcPts val="0"/>
                        </a:spcAft>
                        <a:buNone/>
                      </a:pPr>
                      <a:r>
                        <a:rPr lang="en" sz="1800" b="0" i="0" u="none" strike="noStrike" kern="1200" noProof="0">
                          <a:solidFill>
                            <a:schemeClr val="dk1"/>
                          </a:solidFill>
                          <a:effectLst/>
                        </a:rPr>
                        <a:t>This new column represents the first two identifiers that classify what type of business industry. </a:t>
                      </a:r>
                      <a:endParaRPr lang="en-US"/>
                    </a:p>
                    <a:p>
                      <a:pPr lvl="0">
                        <a:buNone/>
                      </a:pPr>
                      <a:endParaRPr lang="en-US"/>
                    </a:p>
                  </a:txBody>
                  <a:tcPr/>
                </a:tc>
                <a:extLst>
                  <a:ext uri="{0D108BD9-81ED-4DB2-BD59-A6C34878D82A}">
                    <a16:rowId xmlns:a16="http://schemas.microsoft.com/office/drawing/2014/main" val="3421748773"/>
                  </a:ext>
                </a:extLst>
              </a:tr>
              <a:tr h="370840">
                <a:tc>
                  <a:txBody>
                    <a:bodyPr/>
                    <a:lstStyle/>
                    <a:p>
                      <a:pPr lvl="0">
                        <a:buNone/>
                      </a:pPr>
                      <a:r>
                        <a:rPr lang="en" sz="1800" b="0" i="0" u="none" strike="noStrike" noProof="0" err="1">
                          <a:latin typeface="Century Schoolbook"/>
                        </a:rPr>
                        <a:t>LowDoc</a:t>
                      </a:r>
                      <a:endParaRPr lang="en-US" err="1"/>
                    </a:p>
                  </a:txBody>
                  <a:tcPr/>
                </a:tc>
                <a:tc>
                  <a:txBody>
                    <a:bodyPr/>
                    <a:lstStyle/>
                    <a:p>
                      <a:pPr lvl="0">
                        <a:buNone/>
                      </a:pPr>
                      <a:r>
                        <a:rPr lang="en-US" sz="1800" b="0" i="0" u="none" strike="noStrike" kern="1200" noProof="0">
                          <a:solidFill>
                            <a:schemeClr val="dk1"/>
                          </a:solidFill>
                          <a:effectLst/>
                        </a:rPr>
                        <a:t>It specifies if the borrower is part of the </a:t>
                      </a:r>
                      <a:r>
                        <a:rPr lang="en-US" sz="1800" b="0" i="0" u="none" strike="noStrike" kern="1200" noProof="0" err="1">
                          <a:solidFill>
                            <a:schemeClr val="dk1"/>
                          </a:solidFill>
                          <a:effectLst/>
                        </a:rPr>
                        <a:t>LowDoc</a:t>
                      </a:r>
                      <a:r>
                        <a:rPr lang="en-US" sz="1800" b="0" i="0" u="none" strike="noStrike" kern="1200" noProof="0">
                          <a:solidFill>
                            <a:schemeClr val="dk1"/>
                          </a:solidFill>
                          <a:effectLst/>
                        </a:rPr>
                        <a:t> Loan Program. (Loan approval with minimum or no documents)</a:t>
                      </a:r>
                      <a:endParaRPr lang="en-US"/>
                    </a:p>
                  </a:txBody>
                  <a:tcPr/>
                </a:tc>
                <a:extLst>
                  <a:ext uri="{0D108BD9-81ED-4DB2-BD59-A6C34878D82A}">
                    <a16:rowId xmlns:a16="http://schemas.microsoft.com/office/drawing/2014/main" val="3892363659"/>
                  </a:ext>
                </a:extLst>
              </a:tr>
            </a:tbl>
          </a:graphicData>
        </a:graphic>
      </p:graphicFrame>
      <p:sp>
        <p:nvSpPr>
          <p:cNvPr id="8" name="Slide Number Placeholder 7">
            <a:extLst>
              <a:ext uri="{FF2B5EF4-FFF2-40B4-BE49-F238E27FC236}">
                <a16:creationId xmlns:a16="http://schemas.microsoft.com/office/drawing/2014/main" id="{059BA78A-E511-CCE5-CFF2-C10696E93380}"/>
              </a:ext>
            </a:extLst>
          </p:cNvPr>
          <p:cNvSpPr>
            <a:spLocks noGrp="1"/>
          </p:cNvSpPr>
          <p:nvPr>
            <p:ph type="sldNum" sz="quarter" idx="12"/>
          </p:nvPr>
        </p:nvSpPr>
        <p:spPr/>
        <p:txBody>
          <a:bodyPr>
            <a:normAutofit lnSpcReduction="10000"/>
          </a:bodyPr>
          <a:lstStyle/>
          <a:p>
            <a:fld id="{4FAB73BC-B049-4115-A692-8D63A059BFB8}" type="slidenum">
              <a:rPr lang="en-US" dirty="0"/>
              <a:t>8</a:t>
            </a:fld>
            <a:endParaRPr lang="en-US"/>
          </a:p>
        </p:txBody>
      </p:sp>
    </p:spTree>
    <p:extLst>
      <p:ext uri="{BB962C8B-B14F-4D97-AF65-F5344CB8AC3E}">
        <p14:creationId xmlns:p14="http://schemas.microsoft.com/office/powerpoint/2010/main" val="2104418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812E5-01BB-926E-762C-00A07BEAA1E6}"/>
              </a:ext>
            </a:extLst>
          </p:cNvPr>
          <p:cNvSpPr>
            <a:spLocks noGrp="1"/>
          </p:cNvSpPr>
          <p:nvPr>
            <p:ph type="title"/>
          </p:nvPr>
        </p:nvSpPr>
        <p:spPr/>
        <p:txBody>
          <a:bodyPr/>
          <a:lstStyle/>
          <a:p>
            <a:r>
              <a:rPr lang="en-US"/>
              <a:t>Variables Removed</a:t>
            </a:r>
          </a:p>
        </p:txBody>
      </p:sp>
      <p:sp>
        <p:nvSpPr>
          <p:cNvPr id="5" name="Content Placeholder 4">
            <a:extLst>
              <a:ext uri="{FF2B5EF4-FFF2-40B4-BE49-F238E27FC236}">
                <a16:creationId xmlns:a16="http://schemas.microsoft.com/office/drawing/2014/main" id="{1D1C303C-7CD2-23D3-DC7F-8D50B6FA80E8}"/>
              </a:ext>
            </a:extLst>
          </p:cNvPr>
          <p:cNvSpPr>
            <a:spLocks noGrp="1"/>
          </p:cNvSpPr>
          <p:nvPr>
            <p:ph idx="1"/>
          </p:nvPr>
        </p:nvSpPr>
        <p:spPr>
          <a:xfrm>
            <a:off x="1261872" y="1828800"/>
            <a:ext cx="4630752" cy="4340294"/>
          </a:xfrm>
        </p:spPr>
        <p:txBody>
          <a:bodyPr vert="horz" lIns="91440" tIns="45720" rIns="91440" bIns="45720" rtlCol="0" anchor="t">
            <a:normAutofit/>
          </a:bodyPr>
          <a:lstStyle/>
          <a:p>
            <a:r>
              <a:rPr lang="en-US"/>
              <a:t>Our data set contained columns that can result only after a loan is classified as CHGOFF. Though these columns can be very good predictors for model building, we have chosen not to consider them as we will not have data in these columns when deciding loan approval.</a:t>
            </a:r>
          </a:p>
          <a:p>
            <a:endParaRPr lang="en-US"/>
          </a:p>
          <a:p>
            <a:r>
              <a:rPr lang="en-US"/>
              <a:t>We have also removed columns that contained (1) pure identifiers (e.g., Name) and (2) time-stamp data (e.g., Approval Date) as those are not relevant for model building.</a:t>
            </a:r>
          </a:p>
        </p:txBody>
      </p:sp>
      <p:sp>
        <p:nvSpPr>
          <p:cNvPr id="8" name="Slide Number Placeholder 7">
            <a:extLst>
              <a:ext uri="{FF2B5EF4-FFF2-40B4-BE49-F238E27FC236}">
                <a16:creationId xmlns:a16="http://schemas.microsoft.com/office/drawing/2014/main" id="{5F052C77-0C3B-9BFC-1C46-CC24109B0E70}"/>
              </a:ext>
            </a:extLst>
          </p:cNvPr>
          <p:cNvSpPr>
            <a:spLocks noGrp="1"/>
          </p:cNvSpPr>
          <p:nvPr>
            <p:ph type="sldNum" sz="quarter" idx="12"/>
          </p:nvPr>
        </p:nvSpPr>
        <p:spPr/>
        <p:txBody>
          <a:bodyPr>
            <a:normAutofit lnSpcReduction="10000"/>
          </a:bodyPr>
          <a:lstStyle/>
          <a:p>
            <a:fld id="{4FAB73BC-B049-4115-A692-8D63A059BFB8}" type="slidenum">
              <a:rPr lang="en-US" dirty="0"/>
              <a:t>9</a:t>
            </a:fld>
            <a:endParaRPr lang="en-US"/>
          </a:p>
        </p:txBody>
      </p:sp>
      <p:pic>
        <p:nvPicPr>
          <p:cNvPr id="9" name="Picture 8" descr="A screenshot of a computer&#10;&#10;Description automatically generated">
            <a:extLst>
              <a:ext uri="{FF2B5EF4-FFF2-40B4-BE49-F238E27FC236}">
                <a16:creationId xmlns:a16="http://schemas.microsoft.com/office/drawing/2014/main" id="{42CDC7D3-B984-90E1-B57E-1004E432FC7B}"/>
              </a:ext>
            </a:extLst>
          </p:cNvPr>
          <p:cNvPicPr>
            <a:picLocks noChangeAspect="1"/>
          </p:cNvPicPr>
          <p:nvPr/>
        </p:nvPicPr>
        <p:blipFill>
          <a:blip r:embed="rId2"/>
          <a:stretch>
            <a:fillRect/>
          </a:stretch>
        </p:blipFill>
        <p:spPr>
          <a:xfrm>
            <a:off x="7185468" y="1586948"/>
            <a:ext cx="1686281" cy="4225234"/>
          </a:xfrm>
          <a:prstGeom prst="rect">
            <a:avLst/>
          </a:prstGeom>
        </p:spPr>
      </p:pic>
    </p:spTree>
    <p:extLst>
      <p:ext uri="{BB962C8B-B14F-4D97-AF65-F5344CB8AC3E}">
        <p14:creationId xmlns:p14="http://schemas.microsoft.com/office/powerpoint/2010/main" val="4194778341"/>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209</TotalTime>
  <Words>1799</Words>
  <Application>Microsoft Office PowerPoint</Application>
  <PresentationFormat>Widescreen</PresentationFormat>
  <Paragraphs>321</Paragraphs>
  <Slides>30</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Century Schoolbook</vt:lpstr>
      <vt:lpstr>Wingdings 2</vt:lpstr>
      <vt:lpstr>View</vt:lpstr>
      <vt:lpstr>Predicting Loan Default for Small Businesses</vt:lpstr>
      <vt:lpstr>The Dataset</vt:lpstr>
      <vt:lpstr>The Business Problem </vt:lpstr>
      <vt:lpstr>Our Goal </vt:lpstr>
      <vt:lpstr>Exploration of Data</vt:lpstr>
      <vt:lpstr>Important Variables </vt:lpstr>
      <vt:lpstr>Important Variables (Continued) </vt:lpstr>
      <vt:lpstr>Important Variables (Continued) </vt:lpstr>
      <vt:lpstr>Variables Removed</vt:lpstr>
      <vt:lpstr>Outliers</vt:lpstr>
      <vt:lpstr>Data Partition </vt:lpstr>
      <vt:lpstr>Models for our Target (categorical) variable</vt:lpstr>
      <vt:lpstr>Model Performance: Comparision</vt:lpstr>
      <vt:lpstr>Best Model: Bootstrap Forest</vt:lpstr>
      <vt:lpstr>Best Model: Bootstrap Forest (Continued.)</vt:lpstr>
      <vt:lpstr>Best Model: Bootstrap Forest (Continued.)</vt:lpstr>
      <vt:lpstr>Best Model: Bootstrap Forest (Continued.)</vt:lpstr>
      <vt:lpstr>Best Model: Bootstrap Forest (Continued.)</vt:lpstr>
      <vt:lpstr>Exploring Cut-offs based on business value</vt:lpstr>
      <vt:lpstr>Trends and Patterns </vt:lpstr>
      <vt:lpstr>Recommendations to the Business</vt:lpstr>
      <vt:lpstr>PowerPoint Presentation</vt:lpstr>
      <vt:lpstr>Additional Model Statistics</vt:lpstr>
      <vt:lpstr>PowerPoint Presentation</vt:lpstr>
      <vt:lpstr>PowerPoint Presentation</vt:lpstr>
      <vt:lpstr>PowerPoint Presentation</vt:lpstr>
      <vt:lpstr>PowerPoint Presentation</vt:lpstr>
      <vt:lpstr>PowerPoint Presentation</vt:lpstr>
      <vt:lpstr>PowerPoint Presentation</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Poka, Venkata Durga Prasad</cp:lastModifiedBy>
  <cp:revision>9</cp:revision>
  <dcterms:created xsi:type="dcterms:W3CDTF">2023-11-28T17:04:25Z</dcterms:created>
  <dcterms:modified xsi:type="dcterms:W3CDTF">2024-03-09T19:00:03Z</dcterms:modified>
</cp:coreProperties>
</file>